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256" r:id="rId2"/>
    <p:sldId id="267" r:id="rId3"/>
    <p:sldId id="275" r:id="rId4"/>
    <p:sldId id="269" r:id="rId5"/>
    <p:sldId id="271" r:id="rId6"/>
    <p:sldId id="272" r:id="rId7"/>
    <p:sldId id="274" r:id="rId8"/>
    <p:sldId id="273" r:id="rId9"/>
    <p:sldId id="303" r:id="rId10"/>
    <p:sldId id="268" r:id="rId11"/>
    <p:sldId id="306" r:id="rId12"/>
    <p:sldId id="277" r:id="rId13"/>
    <p:sldId id="307" r:id="rId14"/>
    <p:sldId id="305" r:id="rId15"/>
    <p:sldId id="296" r:id="rId16"/>
    <p:sldId id="308" r:id="rId17"/>
    <p:sldId id="309" r:id="rId18"/>
    <p:sldId id="310" r:id="rId19"/>
    <p:sldId id="319" r:id="rId20"/>
    <p:sldId id="320" r:id="rId21"/>
    <p:sldId id="321" r:id="rId22"/>
    <p:sldId id="311" r:id="rId23"/>
    <p:sldId id="312" r:id="rId24"/>
    <p:sldId id="297" r:id="rId25"/>
    <p:sldId id="304" r:id="rId26"/>
    <p:sldId id="290" r:id="rId27"/>
    <p:sldId id="291" r:id="rId28"/>
    <p:sldId id="313" r:id="rId29"/>
    <p:sldId id="315" r:id="rId30"/>
    <p:sldId id="322" r:id="rId31"/>
    <p:sldId id="293" r:id="rId32"/>
    <p:sldId id="294" r:id="rId33"/>
    <p:sldId id="295" r:id="rId34"/>
    <p:sldId id="316" r:id="rId35"/>
    <p:sldId id="317" r:id="rId36"/>
    <p:sldId id="318" r:id="rId37"/>
    <p:sldId id="323" r:id="rId38"/>
    <p:sldId id="324" r:id="rId39"/>
    <p:sldId id="325" r:id="rId40"/>
    <p:sldId id="359" r:id="rId41"/>
    <p:sldId id="386" r:id="rId42"/>
    <p:sldId id="339" r:id="rId43"/>
    <p:sldId id="363" r:id="rId44"/>
    <p:sldId id="364" r:id="rId45"/>
    <p:sldId id="365" r:id="rId46"/>
    <p:sldId id="366" r:id="rId47"/>
    <p:sldId id="361" r:id="rId48"/>
    <p:sldId id="340" r:id="rId49"/>
    <p:sldId id="372" r:id="rId50"/>
    <p:sldId id="379" r:id="rId51"/>
    <p:sldId id="371" r:id="rId52"/>
    <p:sldId id="373" r:id="rId53"/>
    <p:sldId id="374" r:id="rId54"/>
    <p:sldId id="375" r:id="rId55"/>
    <p:sldId id="376" r:id="rId56"/>
    <p:sldId id="377" r:id="rId57"/>
    <p:sldId id="378" r:id="rId58"/>
    <p:sldId id="341" r:id="rId59"/>
    <p:sldId id="282" r:id="rId60"/>
    <p:sldId id="380" r:id="rId61"/>
    <p:sldId id="343" r:id="rId62"/>
    <p:sldId id="381" r:id="rId63"/>
    <p:sldId id="344" r:id="rId64"/>
    <p:sldId id="382" r:id="rId65"/>
    <p:sldId id="383" r:id="rId66"/>
    <p:sldId id="270" r:id="rId67"/>
    <p:sldId id="384" r:id="rId68"/>
    <p:sldId id="346" r:id="rId69"/>
    <p:sldId id="385" r:id="rId70"/>
    <p:sldId id="347" r:id="rId71"/>
    <p:sldId id="281" r:id="rId72"/>
    <p:sldId id="387" r:id="rId73"/>
    <p:sldId id="390" r:id="rId74"/>
    <p:sldId id="349" r:id="rId75"/>
    <p:sldId id="392" r:id="rId76"/>
    <p:sldId id="391" r:id="rId77"/>
    <p:sldId id="350" r:id="rId78"/>
    <p:sldId id="351" r:id="rId79"/>
    <p:sldId id="352" r:id="rId80"/>
    <p:sldId id="389" r:id="rId81"/>
    <p:sldId id="353" r:id="rId82"/>
    <p:sldId id="354" r:id="rId83"/>
    <p:sldId id="276" r:id="rId84"/>
    <p:sldId id="388" r:id="rId85"/>
    <p:sldId id="355" r:id="rId86"/>
    <p:sldId id="356" r:id="rId87"/>
    <p:sldId id="357" r:id="rId88"/>
    <p:sldId id="358" r:id="rId89"/>
    <p:sldId id="367" r:id="rId90"/>
    <p:sldId id="330" r:id="rId91"/>
    <p:sldId id="332" r:id="rId92"/>
    <p:sldId id="404" r:id="rId93"/>
    <p:sldId id="405" r:id="rId94"/>
    <p:sldId id="333" r:id="rId95"/>
    <p:sldId id="398" r:id="rId96"/>
    <p:sldId id="331" r:id="rId97"/>
    <p:sldId id="399" r:id="rId98"/>
    <p:sldId id="401" r:id="rId99"/>
    <p:sldId id="400" r:id="rId100"/>
    <p:sldId id="402" r:id="rId101"/>
    <p:sldId id="403" r:id="rId102"/>
    <p:sldId id="328" r:id="rId103"/>
    <p:sldId id="407" r:id="rId104"/>
    <p:sldId id="406" r:id="rId105"/>
    <p:sldId id="408" r:id="rId106"/>
    <p:sldId id="334" r:id="rId107"/>
    <p:sldId id="409" r:id="rId108"/>
    <p:sldId id="410" r:id="rId109"/>
    <p:sldId id="413" r:id="rId110"/>
    <p:sldId id="412" r:id="rId111"/>
    <p:sldId id="729" r:id="rId112"/>
    <p:sldId id="414" r:id="rId113"/>
    <p:sldId id="728" r:id="rId114"/>
    <p:sldId id="730" r:id="rId115"/>
    <p:sldId id="411" r:id="rId116"/>
    <p:sldId id="259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7"/>
    <p:restoredTop sz="94672"/>
  </p:normalViewPr>
  <p:slideViewPr>
    <p:cSldViewPr snapToGrid="0">
      <p:cViewPr varScale="1">
        <p:scale>
          <a:sx n="93" d="100"/>
          <a:sy n="93" d="100"/>
        </p:scale>
        <p:origin x="2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4E100-12C0-D341-84A4-00392793722D}" type="datetimeFigureOut">
              <a:rPr lang="fr-FR" smtClean="0"/>
              <a:t>22/11/2022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A37DA-9E9E-A149-A921-C72D8EA114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50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CFFAE-DFDB-3D46-83E2-091D9DB70EF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65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CFFAE-DFDB-3D46-83E2-091D9DB70EF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87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11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0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0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0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0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0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1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4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5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6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2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81DC9-9F63-4A95-BE6D-A2078C1EEA3B}" type="datetimeFigureOut">
              <a:rPr lang="en-US" smtClean="0"/>
              <a:t>11/22/22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DDFAB-DD78-4A54-8706-039E1571AD2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8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2560" y="1122363"/>
            <a:ext cx="7965440" cy="1549717"/>
          </a:xfrm>
        </p:spPr>
        <p:txBody>
          <a:bodyPr>
            <a:normAutofit/>
          </a:bodyPr>
          <a:lstStyle/>
          <a:p>
            <a:r>
              <a:rPr lang="fr-FR" sz="4000" b="1" dirty="0" err="1">
                <a:solidFill>
                  <a:srgbClr val="0432FF"/>
                </a:solidFill>
                <a:latin typeface="+mn-lt"/>
              </a:rPr>
              <a:t>GLOSOLAN</a:t>
            </a:r>
            <a:r>
              <a:rPr lang="fr-FR" sz="4000" b="1" dirty="0">
                <a:solidFill>
                  <a:srgbClr val="0432FF"/>
                </a:solidFill>
                <a:latin typeface="+mn-lt"/>
              </a:rPr>
              <a:t> PT 2022:</a:t>
            </a:r>
            <a:br>
              <a:rPr lang="fr-FR" sz="4000" b="1" dirty="0">
                <a:solidFill>
                  <a:srgbClr val="0432FF"/>
                </a:solidFill>
                <a:latin typeface="+mn-lt"/>
              </a:rPr>
            </a:br>
            <a:r>
              <a:rPr lang="fr-FR" sz="4000" b="1" dirty="0">
                <a:solidFill>
                  <a:srgbClr val="0432FF"/>
                </a:solidFill>
                <a:latin typeface="+mn-lt"/>
              </a:rPr>
              <a:t>global </a:t>
            </a:r>
            <a:r>
              <a:rPr lang="fr-FR" sz="4000" b="1" dirty="0" err="1">
                <a:solidFill>
                  <a:srgbClr val="0432FF"/>
                </a:solidFill>
                <a:latin typeface="+mn-lt"/>
              </a:rPr>
              <a:t>outcomes</a:t>
            </a:r>
            <a:r>
              <a:rPr lang="fr-FR" sz="4000" b="1" dirty="0">
                <a:solidFill>
                  <a:srgbClr val="0432FF"/>
                </a:solidFill>
                <a:latin typeface="+mn-lt"/>
              </a:rPr>
              <a:t> and perspectives</a:t>
            </a:r>
            <a:endParaRPr lang="en-US" sz="4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9410" y="2909888"/>
            <a:ext cx="4729480" cy="2097722"/>
          </a:xfrm>
        </p:spPr>
        <p:txBody>
          <a:bodyPr/>
          <a:lstStyle/>
          <a:p>
            <a:r>
              <a:rPr lang="en-US" b="1" dirty="0"/>
              <a:t>Christian Hartmann </a:t>
            </a:r>
          </a:p>
          <a:p>
            <a:r>
              <a:rPr lang="en-US" b="1" dirty="0" err="1"/>
              <a:t>GLOSOLAN</a:t>
            </a:r>
            <a:r>
              <a:rPr lang="en-US" b="1" dirty="0"/>
              <a:t> steering committee</a:t>
            </a:r>
          </a:p>
          <a:p>
            <a:r>
              <a:rPr lang="en-US" b="1" dirty="0" err="1"/>
              <a:t>IRD</a:t>
            </a:r>
            <a:r>
              <a:rPr lang="en-US" b="1" dirty="0"/>
              <a:t> – France</a:t>
            </a:r>
          </a:p>
        </p:txBody>
      </p:sp>
    </p:spTree>
    <p:extLst>
      <p:ext uri="{BB962C8B-B14F-4D97-AF65-F5344CB8AC3E}">
        <p14:creationId xmlns:p14="http://schemas.microsoft.com/office/powerpoint/2010/main" val="134350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428324-6E99-8EC3-5985-98D708D6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732" y="1437338"/>
            <a:ext cx="8099998" cy="44513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DFE322-4AD0-D6CC-D5BA-15BD36FB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86785"/>
            <a:ext cx="3326130" cy="1144475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EAB945-DCAB-683F-2048-2759F18C8CD9}"/>
              </a:ext>
            </a:extLst>
          </p:cNvPr>
          <p:cNvSpPr txBox="1"/>
          <p:nvPr/>
        </p:nvSpPr>
        <p:spPr>
          <a:xfrm rot="20171161">
            <a:off x="982980" y="720089"/>
            <a:ext cx="2354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900 </a:t>
            </a:r>
            <a:r>
              <a:rPr lang="fr-FR" dirty="0" err="1"/>
              <a:t>labs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are </a:t>
            </a:r>
            <a:r>
              <a:rPr lang="fr-FR" dirty="0" err="1"/>
              <a:t>GLOSOLAN</a:t>
            </a:r>
            <a:r>
              <a:rPr lang="fr-FR" dirty="0"/>
              <a:t> </a:t>
            </a:r>
            <a:r>
              <a:rPr lang="fr-FR" dirty="0" err="1"/>
              <a:t>members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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75120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05C35C0-4B05-57D3-70C2-203084510E9D}"/>
              </a:ext>
            </a:extLst>
          </p:cNvPr>
          <p:cNvSpPr txBox="1"/>
          <p:nvPr/>
        </p:nvSpPr>
        <p:spPr>
          <a:xfrm>
            <a:off x="4499423" y="301371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preparation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345741-710B-7D63-C770-683815D0A863}"/>
              </a:ext>
            </a:extLst>
          </p:cNvPr>
          <p:cNvSpPr txBox="1"/>
          <p:nvPr/>
        </p:nvSpPr>
        <p:spPr>
          <a:xfrm>
            <a:off x="6001808" y="2118776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Carbon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5F4300-1950-5A7B-8D48-101273BDA2B0}"/>
              </a:ext>
            </a:extLst>
          </p:cNvPr>
          <p:cNvSpPr txBox="1"/>
          <p:nvPr/>
        </p:nvSpPr>
        <p:spPr>
          <a:xfrm>
            <a:off x="6019221" y="2599938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Nitrogen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7AC7CD-E8F7-60B5-957C-EB64B33CFD9F}"/>
              </a:ext>
            </a:extLst>
          </p:cNvPr>
          <p:cNvSpPr txBox="1"/>
          <p:nvPr/>
        </p:nvSpPr>
        <p:spPr>
          <a:xfrm>
            <a:off x="6001808" y="3120002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Phosphorus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A3FBBF-8860-1650-03DF-840CC70B774E}"/>
              </a:ext>
            </a:extLst>
          </p:cNvPr>
          <p:cNvSpPr/>
          <p:nvPr/>
        </p:nvSpPr>
        <p:spPr>
          <a:xfrm>
            <a:off x="1137572" y="1516380"/>
            <a:ext cx="9281160" cy="333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66AC0F-EE47-30C8-31BE-5D71514F93DB}"/>
              </a:ext>
            </a:extLst>
          </p:cNvPr>
          <p:cNvCxnSpPr>
            <a:cxnSpLocks/>
          </p:cNvCxnSpPr>
          <p:nvPr/>
        </p:nvCxnSpPr>
        <p:spPr>
          <a:xfrm>
            <a:off x="8550433" y="2305780"/>
            <a:ext cx="1189289" cy="60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7C41F1A-48EF-3D52-DE46-9BD71FFC0699}"/>
              </a:ext>
            </a:extLst>
          </p:cNvPr>
          <p:cNvCxnSpPr>
            <a:cxnSpLocks/>
          </p:cNvCxnSpPr>
          <p:nvPr/>
        </p:nvCxnSpPr>
        <p:spPr>
          <a:xfrm flipV="1">
            <a:off x="8585780" y="3163963"/>
            <a:ext cx="1148672" cy="149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40D3E80-9FF2-C649-7704-6684892C76E8}"/>
              </a:ext>
            </a:extLst>
          </p:cNvPr>
          <p:cNvSpPr txBox="1"/>
          <p:nvPr/>
        </p:nvSpPr>
        <p:spPr>
          <a:xfrm>
            <a:off x="1897489" y="300228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registration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0A89BC-C5B8-F5F0-946F-45DAFBE3F216}"/>
              </a:ext>
            </a:extLst>
          </p:cNvPr>
          <p:cNvSpPr txBox="1"/>
          <p:nvPr/>
        </p:nvSpPr>
        <p:spPr>
          <a:xfrm>
            <a:off x="3393868" y="2990850"/>
            <a:ext cx="98333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storage</a:t>
            </a:r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A80B30E-06CE-B084-B50F-D0EC0470F095}"/>
              </a:ext>
            </a:extLst>
          </p:cNvPr>
          <p:cNvCxnSpPr>
            <a:cxnSpLocks/>
          </p:cNvCxnSpPr>
          <p:nvPr/>
        </p:nvCxnSpPr>
        <p:spPr>
          <a:xfrm>
            <a:off x="10684418" y="3127356"/>
            <a:ext cx="611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C2BE018-690D-111A-1309-2D7F652965CC}"/>
              </a:ext>
            </a:extLst>
          </p:cNvPr>
          <p:cNvSpPr txBox="1"/>
          <p:nvPr/>
        </p:nvSpPr>
        <p:spPr>
          <a:xfrm>
            <a:off x="11263953" y="2863572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BFCBD1-298B-2D48-ECE6-2851DB61B540}"/>
              </a:ext>
            </a:extLst>
          </p:cNvPr>
          <p:cNvSpPr txBox="1"/>
          <p:nvPr/>
        </p:nvSpPr>
        <p:spPr>
          <a:xfrm>
            <a:off x="957717" y="3013948"/>
            <a:ext cx="647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SOIL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33FC75-F139-F6B5-8A1C-B13325B781C3}"/>
              </a:ext>
            </a:extLst>
          </p:cNvPr>
          <p:cNvSpPr txBox="1"/>
          <p:nvPr/>
        </p:nvSpPr>
        <p:spPr>
          <a:xfrm>
            <a:off x="9943670" y="2707600"/>
            <a:ext cx="976789" cy="8002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Report</a:t>
            </a:r>
          </a:p>
          <a:p>
            <a:pPr algn="ctr"/>
            <a:r>
              <a:rPr lang="fr-FR" sz="1400" dirty="0"/>
              <a:t>(</a:t>
            </a:r>
            <a:r>
              <a:rPr lang="fr-FR" sz="1400" dirty="0" err="1"/>
              <a:t>results</a:t>
            </a:r>
            <a:r>
              <a:rPr lang="fr-FR" sz="1400" dirty="0"/>
              <a:t>, data)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CAA229-ACC3-A52C-C7DE-2FB61007E4D4}"/>
              </a:ext>
            </a:extLst>
          </p:cNvPr>
          <p:cNvSpPr txBox="1"/>
          <p:nvPr/>
        </p:nvSpPr>
        <p:spPr>
          <a:xfrm>
            <a:off x="0" y="2944683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26F2DA7-5604-A862-272A-7B3E1FAD3F31}"/>
              </a:ext>
            </a:extLst>
          </p:cNvPr>
          <p:cNvCxnSpPr>
            <a:cxnSpLocks/>
          </p:cNvCxnSpPr>
          <p:nvPr/>
        </p:nvCxnSpPr>
        <p:spPr>
          <a:xfrm>
            <a:off x="8580511" y="2754439"/>
            <a:ext cx="1159211" cy="297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2060965-D312-64E0-AE03-916CC2522F60}"/>
              </a:ext>
            </a:extLst>
          </p:cNvPr>
          <p:cNvSpPr txBox="1"/>
          <p:nvPr/>
        </p:nvSpPr>
        <p:spPr>
          <a:xfrm>
            <a:off x="1235099" y="30153"/>
            <a:ext cx="859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This </a:t>
            </a:r>
            <a:r>
              <a:rPr lang="fr-FR" sz="2800" b="1" dirty="0" err="1"/>
              <a:t>is</a:t>
            </a:r>
            <a:r>
              <a:rPr lang="fr-FR" sz="2800" b="1" dirty="0"/>
              <a:t> how </a:t>
            </a:r>
            <a:r>
              <a:rPr lang="fr-FR" sz="2800" b="1" dirty="0" err="1"/>
              <a:t>it</a:t>
            </a:r>
            <a:r>
              <a:rPr lang="fr-FR" sz="2800" b="1" dirty="0"/>
              <a:t> looks </a:t>
            </a:r>
            <a:r>
              <a:rPr lang="fr-FR" sz="2800" b="1" dirty="0" err="1"/>
              <a:t>inside</a:t>
            </a:r>
            <a:r>
              <a:rPr lang="fr-FR" sz="2800" b="1" dirty="0"/>
              <a:t> the ‘</a:t>
            </a:r>
            <a:r>
              <a:rPr lang="fr-FR" sz="2800" b="1" dirty="0" err="1"/>
              <a:t>factory</a:t>
            </a:r>
            <a:r>
              <a:rPr lang="fr-FR" sz="2800" b="1" dirty="0"/>
              <a:t>’: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C40C3-A897-522A-3BFB-77ADC42A46ED}"/>
              </a:ext>
            </a:extLst>
          </p:cNvPr>
          <p:cNvSpPr/>
          <p:nvPr/>
        </p:nvSpPr>
        <p:spPr>
          <a:xfrm>
            <a:off x="5715000" y="1874520"/>
            <a:ext cx="5339428" cy="242785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FB6435-D20A-0F33-15B4-DD1364415CA0}"/>
              </a:ext>
            </a:extLst>
          </p:cNvPr>
          <p:cNvSpPr txBox="1"/>
          <p:nvPr/>
        </p:nvSpPr>
        <p:spPr>
          <a:xfrm>
            <a:off x="6039248" y="558759"/>
            <a:ext cx="484887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rgbClr val="FF0000"/>
                </a:solidFill>
              </a:rPr>
              <a:t>LACK</a:t>
            </a:r>
            <a:r>
              <a:rPr lang="fr-FR" sz="4000" b="1" dirty="0">
                <a:solidFill>
                  <a:srgbClr val="FF0000"/>
                </a:solidFill>
              </a:rPr>
              <a:t> OF </a:t>
            </a:r>
            <a:r>
              <a:rPr lang="fr-FR" sz="4000" b="1" dirty="0" err="1">
                <a:solidFill>
                  <a:srgbClr val="FF0000"/>
                </a:solidFill>
              </a:rPr>
              <a:t>INTERNAL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  <a:r>
              <a:rPr lang="fr-FR" sz="4000" b="1" dirty="0" err="1">
                <a:solidFill>
                  <a:srgbClr val="FF0000"/>
                </a:solidFill>
              </a:rPr>
              <a:t>QUALITY</a:t>
            </a:r>
            <a:r>
              <a:rPr lang="fr-FR" sz="4000" b="1" dirty="0">
                <a:solidFill>
                  <a:srgbClr val="FF0000"/>
                </a:solidFill>
              </a:rPr>
              <a:t> CONTROL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81A355-C747-7E4C-D45D-AD0317223C16}"/>
              </a:ext>
            </a:extLst>
          </p:cNvPr>
          <p:cNvSpPr txBox="1"/>
          <p:nvPr/>
        </p:nvSpPr>
        <p:spPr>
          <a:xfrm>
            <a:off x="5715000" y="3533774"/>
            <a:ext cx="24401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For the </a:t>
            </a:r>
            <a:r>
              <a:rPr lang="fr-FR" b="1" dirty="0" err="1">
                <a:solidFill>
                  <a:srgbClr val="FF0000"/>
                </a:solidFill>
              </a:rPr>
              <a:t>analytical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processes</a:t>
            </a:r>
            <a:r>
              <a:rPr lang="fr-FR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EAD15D-6C61-A355-C7E4-2B3B37CF2698}"/>
              </a:ext>
            </a:extLst>
          </p:cNvPr>
          <p:cNvSpPr txBox="1"/>
          <p:nvPr/>
        </p:nvSpPr>
        <p:spPr>
          <a:xfrm>
            <a:off x="8719053" y="3550345"/>
            <a:ext cx="24401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For the transcription/ </a:t>
            </a:r>
            <a:r>
              <a:rPr lang="fr-FR" b="1" dirty="0" err="1">
                <a:solidFill>
                  <a:srgbClr val="FF0000"/>
                </a:solidFill>
              </a:rPr>
              <a:t>secretary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processes</a:t>
            </a:r>
            <a:r>
              <a:rPr lang="fr-FR" b="1" dirty="0">
                <a:solidFill>
                  <a:srgbClr val="FF000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749177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05C35C0-4B05-57D3-70C2-203084510E9D}"/>
              </a:ext>
            </a:extLst>
          </p:cNvPr>
          <p:cNvSpPr txBox="1"/>
          <p:nvPr/>
        </p:nvSpPr>
        <p:spPr>
          <a:xfrm>
            <a:off x="4499423" y="301371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preparation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345741-710B-7D63-C770-683815D0A863}"/>
              </a:ext>
            </a:extLst>
          </p:cNvPr>
          <p:cNvSpPr txBox="1"/>
          <p:nvPr/>
        </p:nvSpPr>
        <p:spPr>
          <a:xfrm>
            <a:off x="6001808" y="2118776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Carbon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5F4300-1950-5A7B-8D48-101273BDA2B0}"/>
              </a:ext>
            </a:extLst>
          </p:cNvPr>
          <p:cNvSpPr txBox="1"/>
          <p:nvPr/>
        </p:nvSpPr>
        <p:spPr>
          <a:xfrm>
            <a:off x="6019221" y="2599938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Nitrogen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7AC7CD-E8F7-60B5-957C-EB64B33CFD9F}"/>
              </a:ext>
            </a:extLst>
          </p:cNvPr>
          <p:cNvSpPr txBox="1"/>
          <p:nvPr/>
        </p:nvSpPr>
        <p:spPr>
          <a:xfrm>
            <a:off x="6001808" y="3120002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Phosphorus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A3FBBF-8860-1650-03DF-840CC70B774E}"/>
              </a:ext>
            </a:extLst>
          </p:cNvPr>
          <p:cNvSpPr/>
          <p:nvPr/>
        </p:nvSpPr>
        <p:spPr>
          <a:xfrm>
            <a:off x="1137572" y="1516380"/>
            <a:ext cx="9281160" cy="333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66AC0F-EE47-30C8-31BE-5D71514F93DB}"/>
              </a:ext>
            </a:extLst>
          </p:cNvPr>
          <p:cNvCxnSpPr>
            <a:cxnSpLocks/>
          </p:cNvCxnSpPr>
          <p:nvPr/>
        </p:nvCxnSpPr>
        <p:spPr>
          <a:xfrm>
            <a:off x="8550433" y="2305780"/>
            <a:ext cx="1189289" cy="60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7C41F1A-48EF-3D52-DE46-9BD71FFC0699}"/>
              </a:ext>
            </a:extLst>
          </p:cNvPr>
          <p:cNvCxnSpPr>
            <a:cxnSpLocks/>
          </p:cNvCxnSpPr>
          <p:nvPr/>
        </p:nvCxnSpPr>
        <p:spPr>
          <a:xfrm flipV="1">
            <a:off x="8585780" y="3163963"/>
            <a:ext cx="1148672" cy="149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40D3E80-9FF2-C649-7704-6684892C76E8}"/>
              </a:ext>
            </a:extLst>
          </p:cNvPr>
          <p:cNvSpPr txBox="1"/>
          <p:nvPr/>
        </p:nvSpPr>
        <p:spPr>
          <a:xfrm>
            <a:off x="1897489" y="300228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registration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0A89BC-C5B8-F5F0-946F-45DAFBE3F216}"/>
              </a:ext>
            </a:extLst>
          </p:cNvPr>
          <p:cNvSpPr txBox="1"/>
          <p:nvPr/>
        </p:nvSpPr>
        <p:spPr>
          <a:xfrm>
            <a:off x="3393868" y="2990850"/>
            <a:ext cx="98333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storage</a:t>
            </a:r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A80B30E-06CE-B084-B50F-D0EC0470F095}"/>
              </a:ext>
            </a:extLst>
          </p:cNvPr>
          <p:cNvCxnSpPr>
            <a:cxnSpLocks/>
          </p:cNvCxnSpPr>
          <p:nvPr/>
        </p:nvCxnSpPr>
        <p:spPr>
          <a:xfrm>
            <a:off x="10684418" y="3127356"/>
            <a:ext cx="611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C2BE018-690D-111A-1309-2D7F652965CC}"/>
              </a:ext>
            </a:extLst>
          </p:cNvPr>
          <p:cNvSpPr txBox="1"/>
          <p:nvPr/>
        </p:nvSpPr>
        <p:spPr>
          <a:xfrm>
            <a:off x="11263953" y="2863572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BFCBD1-298B-2D48-ECE6-2851DB61B540}"/>
              </a:ext>
            </a:extLst>
          </p:cNvPr>
          <p:cNvSpPr txBox="1"/>
          <p:nvPr/>
        </p:nvSpPr>
        <p:spPr>
          <a:xfrm>
            <a:off x="957717" y="3013948"/>
            <a:ext cx="647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SOIL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33FC75-F139-F6B5-8A1C-B13325B781C3}"/>
              </a:ext>
            </a:extLst>
          </p:cNvPr>
          <p:cNvSpPr txBox="1"/>
          <p:nvPr/>
        </p:nvSpPr>
        <p:spPr>
          <a:xfrm>
            <a:off x="9943670" y="2707600"/>
            <a:ext cx="976789" cy="8002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Report</a:t>
            </a:r>
          </a:p>
          <a:p>
            <a:pPr algn="ctr"/>
            <a:r>
              <a:rPr lang="fr-FR" sz="1400" dirty="0"/>
              <a:t>(</a:t>
            </a:r>
            <a:r>
              <a:rPr lang="fr-FR" sz="1400" dirty="0" err="1"/>
              <a:t>results</a:t>
            </a:r>
            <a:r>
              <a:rPr lang="fr-FR" sz="1400" dirty="0"/>
              <a:t>, data)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CAA229-ACC3-A52C-C7DE-2FB61007E4D4}"/>
              </a:ext>
            </a:extLst>
          </p:cNvPr>
          <p:cNvSpPr txBox="1"/>
          <p:nvPr/>
        </p:nvSpPr>
        <p:spPr>
          <a:xfrm>
            <a:off x="0" y="2944683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26F2DA7-5604-A862-272A-7B3E1FAD3F31}"/>
              </a:ext>
            </a:extLst>
          </p:cNvPr>
          <p:cNvCxnSpPr>
            <a:cxnSpLocks/>
          </p:cNvCxnSpPr>
          <p:nvPr/>
        </p:nvCxnSpPr>
        <p:spPr>
          <a:xfrm>
            <a:off x="8580511" y="2754439"/>
            <a:ext cx="1159211" cy="297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2060965-D312-64E0-AE03-916CC2522F60}"/>
              </a:ext>
            </a:extLst>
          </p:cNvPr>
          <p:cNvSpPr txBox="1"/>
          <p:nvPr/>
        </p:nvSpPr>
        <p:spPr>
          <a:xfrm>
            <a:off x="1235099" y="30153"/>
            <a:ext cx="859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This </a:t>
            </a:r>
            <a:r>
              <a:rPr lang="fr-FR" sz="2800" b="1" dirty="0" err="1"/>
              <a:t>is</a:t>
            </a:r>
            <a:r>
              <a:rPr lang="fr-FR" sz="2800" b="1" dirty="0"/>
              <a:t> how </a:t>
            </a:r>
            <a:r>
              <a:rPr lang="fr-FR" sz="2800" b="1" dirty="0" err="1"/>
              <a:t>it</a:t>
            </a:r>
            <a:r>
              <a:rPr lang="fr-FR" sz="2800" b="1" dirty="0"/>
              <a:t> looks </a:t>
            </a:r>
            <a:r>
              <a:rPr lang="fr-FR" sz="2800" b="1" dirty="0" err="1"/>
              <a:t>inside</a:t>
            </a:r>
            <a:r>
              <a:rPr lang="fr-FR" sz="2800" b="1" dirty="0"/>
              <a:t> the ‘</a:t>
            </a:r>
            <a:r>
              <a:rPr lang="fr-FR" sz="2800" b="1" dirty="0" err="1"/>
              <a:t>factory</a:t>
            </a:r>
            <a:r>
              <a:rPr lang="fr-FR" sz="2800" b="1" dirty="0"/>
              <a:t>’: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C40C3-A897-522A-3BFB-77ADC42A46ED}"/>
              </a:ext>
            </a:extLst>
          </p:cNvPr>
          <p:cNvSpPr/>
          <p:nvPr/>
        </p:nvSpPr>
        <p:spPr>
          <a:xfrm>
            <a:off x="5715000" y="1874520"/>
            <a:ext cx="5339428" cy="2427850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FB6435-D20A-0F33-15B4-DD1364415CA0}"/>
              </a:ext>
            </a:extLst>
          </p:cNvPr>
          <p:cNvSpPr txBox="1"/>
          <p:nvPr/>
        </p:nvSpPr>
        <p:spPr>
          <a:xfrm>
            <a:off x="6039248" y="558759"/>
            <a:ext cx="484887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rgbClr val="FF0000"/>
                </a:solidFill>
              </a:rPr>
              <a:t>LACK</a:t>
            </a:r>
            <a:r>
              <a:rPr lang="fr-FR" sz="4000" b="1" dirty="0">
                <a:solidFill>
                  <a:srgbClr val="FF0000"/>
                </a:solidFill>
              </a:rPr>
              <a:t> OF </a:t>
            </a:r>
            <a:r>
              <a:rPr lang="fr-FR" sz="4000" b="1" dirty="0" err="1">
                <a:solidFill>
                  <a:srgbClr val="FF0000"/>
                </a:solidFill>
              </a:rPr>
              <a:t>INTERNAL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  <a:r>
              <a:rPr lang="fr-FR" sz="4000" b="1" dirty="0" err="1">
                <a:solidFill>
                  <a:srgbClr val="FF0000"/>
                </a:solidFill>
              </a:rPr>
              <a:t>QUALITY</a:t>
            </a:r>
            <a:r>
              <a:rPr lang="fr-FR" sz="4000" b="1" dirty="0">
                <a:solidFill>
                  <a:srgbClr val="FF0000"/>
                </a:solidFill>
              </a:rPr>
              <a:t> CONTROL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81A355-C747-7E4C-D45D-AD0317223C16}"/>
              </a:ext>
            </a:extLst>
          </p:cNvPr>
          <p:cNvSpPr txBox="1"/>
          <p:nvPr/>
        </p:nvSpPr>
        <p:spPr>
          <a:xfrm>
            <a:off x="5715000" y="3533774"/>
            <a:ext cx="24401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For the </a:t>
            </a:r>
            <a:r>
              <a:rPr lang="fr-FR" b="1" dirty="0" err="1">
                <a:solidFill>
                  <a:srgbClr val="FF0000"/>
                </a:solidFill>
              </a:rPr>
              <a:t>analytical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processes</a:t>
            </a:r>
            <a:r>
              <a:rPr lang="fr-FR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EAD15D-6C61-A355-C7E4-2B3B37CF2698}"/>
              </a:ext>
            </a:extLst>
          </p:cNvPr>
          <p:cNvSpPr txBox="1"/>
          <p:nvPr/>
        </p:nvSpPr>
        <p:spPr>
          <a:xfrm>
            <a:off x="8719053" y="3550345"/>
            <a:ext cx="24401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For the transcription/ </a:t>
            </a:r>
            <a:r>
              <a:rPr lang="fr-FR" b="1" dirty="0" err="1">
                <a:solidFill>
                  <a:srgbClr val="FF0000"/>
                </a:solidFill>
              </a:rPr>
              <a:t>secretary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processes</a:t>
            </a:r>
            <a:r>
              <a:rPr lang="fr-FR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A2AE81-B293-A098-CA7F-DC9AC468BFE6}"/>
              </a:ext>
            </a:extLst>
          </p:cNvPr>
          <p:cNvSpPr txBox="1"/>
          <p:nvPr/>
        </p:nvSpPr>
        <p:spPr>
          <a:xfrm>
            <a:off x="1" y="4933384"/>
            <a:ext cx="115443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432FF"/>
                </a:solidFill>
              </a:rPr>
              <a:t>Labs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with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poor</a:t>
            </a:r>
            <a:r>
              <a:rPr lang="fr-FR" sz="2800" b="1" dirty="0">
                <a:solidFill>
                  <a:srgbClr val="0432FF"/>
                </a:solidFill>
              </a:rPr>
              <a:t> ‘</a:t>
            </a:r>
            <a:r>
              <a:rPr lang="fr-FR" sz="2800" b="1" dirty="0" err="1">
                <a:solidFill>
                  <a:srgbClr val="0432FF"/>
                </a:solidFill>
              </a:rPr>
              <a:t>precision</a:t>
            </a:r>
            <a:r>
              <a:rPr lang="fr-FR" sz="2800" b="1" dirty="0">
                <a:solidFill>
                  <a:srgbClr val="0432FF"/>
                </a:solidFill>
              </a:rPr>
              <a:t>’ performances </a:t>
            </a:r>
            <a:r>
              <a:rPr lang="fr-FR" sz="2800" b="1" dirty="0" err="1">
                <a:solidFill>
                  <a:srgbClr val="0432FF"/>
                </a:solidFill>
              </a:rPr>
              <a:t>need</a:t>
            </a:r>
            <a:r>
              <a:rPr lang="fr-FR" sz="2800" b="1" dirty="0">
                <a:solidFill>
                  <a:srgbClr val="0432FF"/>
                </a:solidFill>
              </a:rPr>
              <a:t> to </a:t>
            </a:r>
            <a:r>
              <a:rPr lang="fr-FR" sz="2800" b="1" dirty="0" err="1">
                <a:solidFill>
                  <a:srgbClr val="0432FF"/>
                </a:solidFill>
              </a:rPr>
              <a:t>take</a:t>
            </a:r>
            <a:r>
              <a:rPr lang="fr-FR" sz="2800" b="1" dirty="0">
                <a:solidFill>
                  <a:srgbClr val="0432FF"/>
                </a:solidFill>
              </a:rPr>
              <a:t> action</a:t>
            </a:r>
          </a:p>
          <a:p>
            <a:r>
              <a:rPr lang="fr-FR" sz="2800" b="1" dirty="0" err="1">
                <a:solidFill>
                  <a:srgbClr val="0432FF"/>
                </a:solidFill>
              </a:rPr>
              <a:t>Request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GLOSOLAN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members</a:t>
            </a:r>
            <a:r>
              <a:rPr lang="fr-FR" sz="2800" b="1" dirty="0">
                <a:solidFill>
                  <a:srgbClr val="0432FF"/>
                </a:solidFill>
              </a:rPr>
              <a:t> support or </a:t>
            </a:r>
            <a:r>
              <a:rPr lang="fr-FR" sz="2800" b="1" dirty="0" err="1">
                <a:solidFill>
                  <a:srgbClr val="0432FF"/>
                </a:solidFill>
              </a:rPr>
              <a:t>GSP</a:t>
            </a:r>
            <a:r>
              <a:rPr lang="fr-FR" sz="2800" b="1" dirty="0">
                <a:solidFill>
                  <a:srgbClr val="0432FF"/>
                </a:solidFill>
              </a:rPr>
              <a:t>/</a:t>
            </a:r>
            <a:r>
              <a:rPr lang="fr-FR" sz="2800" b="1" dirty="0" err="1">
                <a:solidFill>
                  <a:srgbClr val="0432FF"/>
                </a:solidFill>
              </a:rPr>
              <a:t>GLOSOLAN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secretary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2EE06E-80DF-8335-6AAD-E77B598B98BC}"/>
              </a:ext>
            </a:extLst>
          </p:cNvPr>
          <p:cNvSpPr txBox="1"/>
          <p:nvPr/>
        </p:nvSpPr>
        <p:spPr>
          <a:xfrm>
            <a:off x="267098" y="5926990"/>
            <a:ext cx="115443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/>
              <a:t>(</a:t>
            </a:r>
            <a:r>
              <a:rPr lang="fr-FR" sz="2800" b="1" dirty="0" err="1"/>
              <a:t>confidentiality</a:t>
            </a:r>
            <a:r>
              <a:rPr lang="fr-FR" sz="2800" b="1" dirty="0"/>
              <a:t> </a:t>
            </a:r>
            <a:r>
              <a:rPr lang="fr-FR" sz="2800" b="1" dirty="0" err="1"/>
              <a:t>garanteed</a:t>
            </a:r>
            <a:r>
              <a:rPr lang="fr-FR" sz="2800" b="1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10990843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77290" y="155316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rgbClr val="0432FF"/>
                </a:solidFill>
              </a:rPr>
              <a:t>EXTERNAL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QUALITY</a:t>
            </a:r>
            <a:r>
              <a:rPr lang="fr-FR" sz="4000" b="1" dirty="0">
                <a:solidFill>
                  <a:srgbClr val="0432FF"/>
                </a:solidFill>
              </a:rPr>
              <a:t> CONTROL?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C5BD21-ADA9-EF3A-C623-FCF85B80612C}"/>
              </a:ext>
            </a:extLst>
          </p:cNvPr>
          <p:cNvSpPr txBox="1"/>
          <p:nvPr/>
        </p:nvSpPr>
        <p:spPr>
          <a:xfrm>
            <a:off x="895350" y="2708254"/>
            <a:ext cx="918972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ABSOLUTELY</a:t>
            </a:r>
            <a:r>
              <a:rPr lang="fr-FR" sz="3200" b="1" dirty="0"/>
              <a:t> </a:t>
            </a:r>
            <a:r>
              <a:rPr lang="fr-FR" sz="3200" b="1" dirty="0" err="1"/>
              <a:t>NECESSARY</a:t>
            </a:r>
            <a:r>
              <a:rPr lang="fr-FR" sz="3200" b="1" dirty="0"/>
              <a:t> BUT…</a:t>
            </a:r>
          </a:p>
          <a:p>
            <a:pPr algn="ctr"/>
            <a:r>
              <a:rPr lang="fr-FR" sz="3200" b="1" dirty="0" err="1"/>
              <a:t>Cannot</a:t>
            </a:r>
            <a:r>
              <a:rPr lang="fr-FR" sz="3200" b="1" dirty="0"/>
              <a:t> </a:t>
            </a:r>
            <a:r>
              <a:rPr lang="fr-FR" sz="3200" b="1" dirty="0" err="1"/>
              <a:t>be</a:t>
            </a:r>
            <a:r>
              <a:rPr lang="fr-FR" sz="3200" b="1" dirty="0"/>
              <a:t> organised by </a:t>
            </a:r>
            <a:r>
              <a:rPr lang="fr-FR" sz="3200" b="1" dirty="0" err="1"/>
              <a:t>GLOSOLAN</a:t>
            </a:r>
            <a:r>
              <a:rPr lang="fr-FR" sz="3200" b="1" dirty="0"/>
              <a:t> for all </a:t>
            </a:r>
            <a:r>
              <a:rPr lang="fr-FR" sz="3200" b="1" dirty="0" err="1"/>
              <a:t>labs</a:t>
            </a:r>
            <a:endParaRPr lang="fr-FR" sz="32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02D281-5B9C-60CC-8657-5BF3225950D5}"/>
              </a:ext>
            </a:extLst>
          </p:cNvPr>
          <p:cNvSpPr txBox="1"/>
          <p:nvPr/>
        </p:nvSpPr>
        <p:spPr>
          <a:xfrm>
            <a:off x="1013460" y="4227613"/>
            <a:ext cx="918972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REGIONAL </a:t>
            </a:r>
            <a:r>
              <a:rPr lang="fr-FR" sz="3200" b="1" dirty="0" err="1"/>
              <a:t>PTs</a:t>
            </a:r>
            <a:r>
              <a:rPr lang="fr-FR" sz="3200" b="1" dirty="0"/>
              <a:t> are </a:t>
            </a:r>
            <a:r>
              <a:rPr lang="fr-FR" sz="3200" b="1" dirty="0" err="1"/>
              <a:t>necessary</a:t>
            </a:r>
            <a:r>
              <a:rPr lang="fr-FR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47000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77290" y="155316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rgbClr val="0432FF"/>
                </a:solidFill>
              </a:rPr>
              <a:t>EXTERNAL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QUALITY</a:t>
            </a:r>
            <a:r>
              <a:rPr lang="fr-FR" sz="4000" b="1" dirty="0">
                <a:solidFill>
                  <a:srgbClr val="0432FF"/>
                </a:solidFill>
              </a:rPr>
              <a:t> CONTROL?</a:t>
            </a:r>
          </a:p>
        </p:txBody>
      </p:sp>
    </p:spTree>
    <p:extLst>
      <p:ext uri="{BB962C8B-B14F-4D97-AF65-F5344CB8AC3E}">
        <p14:creationId xmlns:p14="http://schemas.microsoft.com/office/powerpoint/2010/main" val="28615144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77290" y="155316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rgbClr val="0432FF"/>
                </a:solidFill>
              </a:rPr>
              <a:t>EXTERNAL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QUALITY</a:t>
            </a:r>
            <a:r>
              <a:rPr lang="fr-FR" sz="4000" b="1" dirty="0">
                <a:solidFill>
                  <a:srgbClr val="0432FF"/>
                </a:solidFill>
              </a:rPr>
              <a:t> CONTROL?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C5BD21-ADA9-EF3A-C623-FCF85B80612C}"/>
              </a:ext>
            </a:extLst>
          </p:cNvPr>
          <p:cNvSpPr txBox="1"/>
          <p:nvPr/>
        </p:nvSpPr>
        <p:spPr>
          <a:xfrm>
            <a:off x="895350" y="2708254"/>
            <a:ext cx="918972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ABSOLUTELY</a:t>
            </a:r>
            <a:r>
              <a:rPr lang="fr-FR" sz="3200" b="1" dirty="0"/>
              <a:t> </a:t>
            </a:r>
            <a:r>
              <a:rPr lang="fr-FR" sz="3200" b="1" dirty="0" err="1"/>
              <a:t>NECESSARY</a:t>
            </a:r>
            <a:r>
              <a:rPr lang="fr-FR" sz="3200" b="1" dirty="0"/>
              <a:t> BUT…</a:t>
            </a:r>
          </a:p>
          <a:p>
            <a:pPr algn="ctr"/>
            <a:r>
              <a:rPr lang="fr-FR" sz="3200" b="1" dirty="0" err="1"/>
              <a:t>Cannot</a:t>
            </a:r>
            <a:r>
              <a:rPr lang="fr-FR" sz="3200" b="1" dirty="0"/>
              <a:t> </a:t>
            </a:r>
            <a:r>
              <a:rPr lang="fr-FR" sz="3200" b="1" dirty="0" err="1"/>
              <a:t>be</a:t>
            </a:r>
            <a:r>
              <a:rPr lang="fr-FR" sz="3200" b="1" dirty="0"/>
              <a:t> organised by </a:t>
            </a:r>
            <a:r>
              <a:rPr lang="fr-FR" sz="3200" b="1" dirty="0" err="1"/>
              <a:t>GLOSOLAN</a:t>
            </a:r>
            <a:r>
              <a:rPr lang="fr-FR" sz="3200" b="1" dirty="0"/>
              <a:t> for all </a:t>
            </a:r>
            <a:r>
              <a:rPr lang="fr-FR" sz="3200" b="1" dirty="0" err="1"/>
              <a:t>labs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9479035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77290" y="155316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rgbClr val="0432FF"/>
                </a:solidFill>
              </a:rPr>
              <a:t>EXTERNAL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QUALITY</a:t>
            </a:r>
            <a:r>
              <a:rPr lang="fr-FR" sz="4000" b="1" dirty="0">
                <a:solidFill>
                  <a:srgbClr val="0432FF"/>
                </a:solidFill>
              </a:rPr>
              <a:t> CONTROL?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C5BD21-ADA9-EF3A-C623-FCF85B80612C}"/>
              </a:ext>
            </a:extLst>
          </p:cNvPr>
          <p:cNvSpPr txBox="1"/>
          <p:nvPr/>
        </p:nvSpPr>
        <p:spPr>
          <a:xfrm>
            <a:off x="895350" y="2708254"/>
            <a:ext cx="918972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ABSOLUTELY</a:t>
            </a:r>
            <a:r>
              <a:rPr lang="fr-FR" sz="3200" b="1" dirty="0"/>
              <a:t> </a:t>
            </a:r>
            <a:r>
              <a:rPr lang="fr-FR" sz="3200" b="1" dirty="0" err="1"/>
              <a:t>NECESSARY</a:t>
            </a:r>
            <a:r>
              <a:rPr lang="fr-FR" sz="3200" b="1" dirty="0"/>
              <a:t> BUT…</a:t>
            </a:r>
          </a:p>
          <a:p>
            <a:pPr algn="ctr"/>
            <a:r>
              <a:rPr lang="fr-FR" sz="3200" b="1" dirty="0" err="1"/>
              <a:t>Cannot</a:t>
            </a:r>
            <a:r>
              <a:rPr lang="fr-FR" sz="3200" b="1" dirty="0"/>
              <a:t> </a:t>
            </a:r>
            <a:r>
              <a:rPr lang="fr-FR" sz="3200" b="1" dirty="0" err="1"/>
              <a:t>be</a:t>
            </a:r>
            <a:r>
              <a:rPr lang="fr-FR" sz="3200" b="1" dirty="0"/>
              <a:t> organised by </a:t>
            </a:r>
            <a:r>
              <a:rPr lang="fr-FR" sz="3200" b="1" dirty="0" err="1"/>
              <a:t>GLOSOLAN</a:t>
            </a:r>
            <a:r>
              <a:rPr lang="fr-FR" sz="3200" b="1" dirty="0"/>
              <a:t> for all </a:t>
            </a:r>
            <a:r>
              <a:rPr lang="fr-FR" sz="3200" b="1" dirty="0" err="1"/>
              <a:t>labs</a:t>
            </a:r>
            <a:endParaRPr lang="fr-FR" sz="32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02D281-5B9C-60CC-8657-5BF3225950D5}"/>
              </a:ext>
            </a:extLst>
          </p:cNvPr>
          <p:cNvSpPr txBox="1"/>
          <p:nvPr/>
        </p:nvSpPr>
        <p:spPr>
          <a:xfrm>
            <a:off x="1013460" y="4227613"/>
            <a:ext cx="918972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REGIONAL </a:t>
            </a:r>
            <a:r>
              <a:rPr lang="fr-FR" sz="3200" b="1" dirty="0" err="1"/>
              <a:t>PTs</a:t>
            </a:r>
            <a:r>
              <a:rPr lang="fr-FR" sz="3200" b="1" dirty="0"/>
              <a:t> are </a:t>
            </a:r>
            <a:r>
              <a:rPr lang="fr-FR" sz="3200" b="1" dirty="0" err="1"/>
              <a:t>necessary</a:t>
            </a:r>
            <a:r>
              <a:rPr lang="fr-FR" sz="3200" b="1" dirty="0"/>
              <a:t>… how to do? </a:t>
            </a:r>
          </a:p>
        </p:txBody>
      </p:sp>
    </p:spTree>
    <p:extLst>
      <p:ext uri="{BB962C8B-B14F-4D97-AF65-F5344CB8AC3E}">
        <p14:creationId xmlns:p14="http://schemas.microsoft.com/office/powerpoint/2010/main" val="29539774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60E1A6-D002-FD6A-708E-9A8B103058DB}"/>
              </a:ext>
            </a:extLst>
          </p:cNvPr>
          <p:cNvSpPr txBox="1"/>
          <p:nvPr/>
        </p:nvSpPr>
        <p:spPr>
          <a:xfrm>
            <a:off x="1139190" y="581443"/>
            <a:ext cx="918972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REGIONAL </a:t>
            </a:r>
            <a:r>
              <a:rPr lang="fr-FR" sz="3200" b="1" dirty="0" err="1"/>
              <a:t>PTs</a:t>
            </a:r>
            <a:r>
              <a:rPr lang="fr-FR" sz="3200" b="1" dirty="0"/>
              <a:t> are </a:t>
            </a:r>
            <a:r>
              <a:rPr lang="fr-FR" sz="3200" b="1" dirty="0" err="1"/>
              <a:t>necessary</a:t>
            </a:r>
            <a:r>
              <a:rPr lang="fr-FR" sz="3200" b="1" dirty="0"/>
              <a:t>… how to do?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56E76A-3271-1767-1CD0-C0DC936C2DAF}"/>
              </a:ext>
            </a:extLst>
          </p:cNvPr>
          <p:cNvSpPr txBox="1"/>
          <p:nvPr/>
        </p:nvSpPr>
        <p:spPr>
          <a:xfrm>
            <a:off x="1139190" y="1773973"/>
            <a:ext cx="9189720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200" b="1" dirty="0" err="1">
                <a:solidFill>
                  <a:srgbClr val="0432FF"/>
                </a:solidFill>
              </a:rPr>
              <a:t>Each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region</a:t>
            </a:r>
            <a:r>
              <a:rPr lang="fr-FR" sz="3200" b="1" dirty="0">
                <a:solidFill>
                  <a:srgbClr val="0432FF"/>
                </a:solidFill>
              </a:rPr>
              <a:t> or </a:t>
            </a:r>
            <a:r>
              <a:rPr lang="fr-FR" sz="3200" b="1" dirty="0" err="1">
                <a:solidFill>
                  <a:srgbClr val="0432FF"/>
                </a:solidFill>
              </a:rPr>
              <a:t>sub-region</a:t>
            </a:r>
            <a:r>
              <a:rPr lang="fr-FR" sz="3200" b="1" dirty="0">
                <a:solidFill>
                  <a:srgbClr val="0432FF"/>
                </a:solidFill>
              </a:rPr>
              <a:t> must organise </a:t>
            </a:r>
            <a:r>
              <a:rPr lang="fr-FR" sz="3200" b="1" dirty="0" err="1">
                <a:solidFill>
                  <a:srgbClr val="0432FF"/>
                </a:solidFill>
              </a:rPr>
              <a:t>PTs</a:t>
            </a:r>
            <a:endParaRPr lang="fr-FR" sz="3200" b="1" dirty="0">
              <a:solidFill>
                <a:srgbClr val="0432FF"/>
              </a:solidFill>
            </a:endParaRPr>
          </a:p>
          <a:p>
            <a:endParaRPr lang="fr-FR" sz="3200" b="1" dirty="0">
              <a:solidFill>
                <a:srgbClr val="0432FF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sz="3200" b="1" dirty="0" err="1">
                <a:solidFill>
                  <a:srgbClr val="0432FF"/>
                </a:solidFill>
              </a:rPr>
              <a:t>Glosolan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will</a:t>
            </a:r>
            <a:r>
              <a:rPr lang="fr-FR" sz="3200" b="1" dirty="0">
                <a:solidFill>
                  <a:srgbClr val="0432FF"/>
                </a:solidFill>
              </a:rPr>
              <a:t> organise GLOBAL </a:t>
            </a:r>
            <a:r>
              <a:rPr lang="fr-FR" sz="3200" b="1" dirty="0" err="1">
                <a:solidFill>
                  <a:srgbClr val="0432FF"/>
                </a:solidFill>
              </a:rPr>
              <a:t>PTs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involving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only</a:t>
            </a:r>
            <a:r>
              <a:rPr lang="fr-FR" sz="3200" b="1" dirty="0">
                <a:solidFill>
                  <a:srgbClr val="0432FF"/>
                </a:solidFill>
              </a:rPr>
              <a:t> high </a:t>
            </a:r>
            <a:r>
              <a:rPr lang="fr-FR" sz="3200" b="1" dirty="0" err="1">
                <a:solidFill>
                  <a:srgbClr val="0432FF"/>
                </a:solidFill>
              </a:rPr>
              <a:t>performing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labs</a:t>
            </a:r>
            <a:r>
              <a:rPr lang="fr-FR" sz="3200" b="1" dirty="0">
                <a:solidFill>
                  <a:srgbClr val="0432FF"/>
                </a:solidFill>
              </a:rPr>
              <a:t> to assure </a:t>
            </a:r>
            <a:r>
              <a:rPr lang="fr-FR" sz="3200" b="1" dirty="0" err="1">
                <a:solidFill>
                  <a:srgbClr val="0432FF"/>
                </a:solidFill>
              </a:rPr>
              <a:t>accuracy</a:t>
            </a:r>
            <a:r>
              <a:rPr lang="fr-FR" sz="3200" b="1" dirty="0">
                <a:solidFill>
                  <a:srgbClr val="0432FF"/>
                </a:solidFill>
              </a:rPr>
              <a:t> and </a:t>
            </a:r>
            <a:r>
              <a:rPr lang="fr-FR" sz="3200" b="1" dirty="0" err="1">
                <a:solidFill>
                  <a:srgbClr val="0432FF"/>
                </a:solidFill>
              </a:rPr>
              <a:t>comparability</a:t>
            </a:r>
            <a:endParaRPr lang="fr-FR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640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77290" y="155316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432FF"/>
                </a:solidFill>
              </a:rPr>
              <a:t>Human factor ?</a:t>
            </a:r>
          </a:p>
        </p:txBody>
      </p:sp>
    </p:spTree>
    <p:extLst>
      <p:ext uri="{BB962C8B-B14F-4D97-AF65-F5344CB8AC3E}">
        <p14:creationId xmlns:p14="http://schemas.microsoft.com/office/powerpoint/2010/main" val="8070129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C6204-6071-223B-4D48-76410263C90E}"/>
              </a:ext>
            </a:extLst>
          </p:cNvPr>
          <p:cNvSpPr/>
          <p:nvPr/>
        </p:nvSpPr>
        <p:spPr>
          <a:xfrm>
            <a:off x="1991591" y="5708073"/>
            <a:ext cx="9622328" cy="90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54430" y="14727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432FF"/>
                </a:solidFill>
              </a:rPr>
              <a:t>Human factor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CCFEF9-47CF-EB2E-7AB0-0B92C6ACD7E1}"/>
              </a:ext>
            </a:extLst>
          </p:cNvPr>
          <p:cNvSpPr txBox="1"/>
          <p:nvPr/>
        </p:nvSpPr>
        <p:spPr>
          <a:xfrm>
            <a:off x="1398270" y="1600587"/>
            <a:ext cx="9189720" cy="224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GLOSOLAN</a:t>
            </a:r>
            <a:r>
              <a:rPr lang="fr-FR" sz="2800" b="1" dirty="0"/>
              <a:t> has </a:t>
            </a:r>
            <a:r>
              <a:rPr lang="fr-FR" sz="2800" b="1" dirty="0" err="1"/>
              <a:t>done</a:t>
            </a:r>
            <a:r>
              <a:rPr lang="fr-FR" sz="2800" b="1" dirty="0"/>
              <a:t> </a:t>
            </a:r>
            <a:r>
              <a:rPr lang="fr-FR" sz="2800" b="1" dirty="0" err="1"/>
              <a:t>many</a:t>
            </a:r>
            <a:r>
              <a:rPr lang="fr-FR" sz="2800" b="1" dirty="0"/>
              <a:t> </a:t>
            </a:r>
            <a:r>
              <a:rPr lang="fr-FR" sz="2800" b="1" dirty="0" err="1"/>
              <a:t>activities</a:t>
            </a:r>
            <a:r>
              <a:rPr lang="fr-FR" sz="2800" b="1" dirty="0"/>
              <a:t> to help </a:t>
            </a:r>
            <a:r>
              <a:rPr lang="fr-FR" sz="2800" b="1" dirty="0" err="1"/>
              <a:t>labs</a:t>
            </a:r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r>
              <a:rPr lang="fr-FR" sz="2800" b="1" dirty="0" err="1"/>
              <a:t>Now</a:t>
            </a:r>
            <a:r>
              <a:rPr lang="fr-FR" sz="2800" b="1" dirty="0"/>
              <a:t> </a:t>
            </a:r>
            <a:r>
              <a:rPr lang="fr-FR" sz="2800" b="1" dirty="0" err="1"/>
              <a:t>GLOSOLAN</a:t>
            </a:r>
            <a:r>
              <a:rPr lang="fr-FR" sz="2800" b="1" dirty="0"/>
              <a:t> </a:t>
            </a:r>
            <a:r>
              <a:rPr lang="fr-FR" sz="2800" b="1" dirty="0" err="1"/>
              <a:t>needs</a:t>
            </a:r>
            <a:r>
              <a:rPr lang="fr-FR" sz="2800" b="1" dirty="0"/>
              <a:t> the help of high </a:t>
            </a:r>
            <a:r>
              <a:rPr lang="fr-FR" sz="2800" b="1" dirty="0" err="1"/>
              <a:t>performing</a:t>
            </a:r>
            <a:r>
              <a:rPr lang="fr-FR" sz="2800" b="1" dirty="0"/>
              <a:t> </a:t>
            </a:r>
            <a:r>
              <a:rPr lang="fr-FR" sz="2800" b="1" dirty="0" err="1"/>
              <a:t>labs</a:t>
            </a:r>
            <a:r>
              <a:rPr lang="fr-FR" sz="2800" b="1" dirty="0"/>
              <a:t> to train the </a:t>
            </a:r>
            <a:r>
              <a:rPr lang="fr-FR" sz="2800" b="1" dirty="0" err="1"/>
              <a:t>less</a:t>
            </a:r>
            <a:r>
              <a:rPr lang="fr-FR" sz="2800" b="1" dirty="0"/>
              <a:t> </a:t>
            </a:r>
            <a:r>
              <a:rPr lang="fr-FR" sz="2800" b="1" dirty="0" err="1"/>
              <a:t>successful</a:t>
            </a:r>
            <a:r>
              <a:rPr lang="fr-FR" sz="2800" b="1" dirty="0"/>
              <a:t> </a:t>
            </a:r>
            <a:r>
              <a:rPr lang="fr-FR" sz="2800" b="1" dirty="0" err="1"/>
              <a:t>labs</a:t>
            </a:r>
            <a:r>
              <a:rPr lang="fr-FR" sz="2800" b="1" dirty="0"/>
              <a:t>,</a:t>
            </a:r>
          </a:p>
          <a:p>
            <a:pPr algn="ctr"/>
            <a:r>
              <a:rPr lang="fr-FR" sz="2800" b="1" dirty="0"/>
              <a:t>on a </a:t>
            </a:r>
            <a:r>
              <a:rPr lang="fr-FR" sz="2800" b="1" dirty="0" err="1"/>
              <a:t>regular</a:t>
            </a:r>
            <a:r>
              <a:rPr lang="fr-FR" sz="2800" b="1" dirty="0"/>
              <a:t> basis…</a:t>
            </a:r>
          </a:p>
        </p:txBody>
      </p:sp>
    </p:spTree>
    <p:extLst>
      <p:ext uri="{BB962C8B-B14F-4D97-AF65-F5344CB8AC3E}">
        <p14:creationId xmlns:p14="http://schemas.microsoft.com/office/powerpoint/2010/main" val="40661157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C6204-6071-223B-4D48-76410263C90E}"/>
              </a:ext>
            </a:extLst>
          </p:cNvPr>
          <p:cNvSpPr/>
          <p:nvPr/>
        </p:nvSpPr>
        <p:spPr>
          <a:xfrm>
            <a:off x="1991591" y="5708073"/>
            <a:ext cx="9622328" cy="90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54430" y="14727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432FF"/>
                </a:solidFill>
              </a:rPr>
              <a:t>Human factor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CCFEF9-47CF-EB2E-7AB0-0B92C6ACD7E1}"/>
              </a:ext>
            </a:extLst>
          </p:cNvPr>
          <p:cNvSpPr txBox="1"/>
          <p:nvPr/>
        </p:nvSpPr>
        <p:spPr>
          <a:xfrm>
            <a:off x="1398270" y="1600587"/>
            <a:ext cx="9189720" cy="224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GLOSOLAN</a:t>
            </a:r>
            <a:r>
              <a:rPr lang="fr-FR" sz="2800" b="1" dirty="0"/>
              <a:t> has </a:t>
            </a:r>
            <a:r>
              <a:rPr lang="fr-FR" sz="2800" b="1" dirty="0" err="1"/>
              <a:t>done</a:t>
            </a:r>
            <a:r>
              <a:rPr lang="fr-FR" sz="2800" b="1" dirty="0"/>
              <a:t> </a:t>
            </a:r>
            <a:r>
              <a:rPr lang="fr-FR" sz="2800" b="1" dirty="0" err="1"/>
              <a:t>many</a:t>
            </a:r>
            <a:r>
              <a:rPr lang="fr-FR" sz="2800" b="1" dirty="0"/>
              <a:t> </a:t>
            </a:r>
            <a:r>
              <a:rPr lang="fr-FR" sz="2800" b="1" dirty="0" err="1"/>
              <a:t>activities</a:t>
            </a:r>
            <a:r>
              <a:rPr lang="fr-FR" sz="2800" b="1" dirty="0"/>
              <a:t> to help </a:t>
            </a:r>
            <a:r>
              <a:rPr lang="fr-FR" sz="2800" b="1" dirty="0" err="1"/>
              <a:t>labs</a:t>
            </a:r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r>
              <a:rPr lang="fr-FR" sz="2800" b="1" dirty="0" err="1"/>
              <a:t>Now</a:t>
            </a:r>
            <a:r>
              <a:rPr lang="fr-FR" sz="2800" b="1" dirty="0"/>
              <a:t> </a:t>
            </a:r>
            <a:r>
              <a:rPr lang="fr-FR" sz="2800" b="1" dirty="0" err="1"/>
              <a:t>GLOSOLAN</a:t>
            </a:r>
            <a:r>
              <a:rPr lang="fr-FR" sz="2800" b="1" dirty="0"/>
              <a:t> </a:t>
            </a:r>
            <a:r>
              <a:rPr lang="fr-FR" sz="2800" b="1" dirty="0" err="1"/>
              <a:t>needs</a:t>
            </a:r>
            <a:r>
              <a:rPr lang="fr-FR" sz="2800" b="1" dirty="0"/>
              <a:t> the help of high </a:t>
            </a:r>
            <a:r>
              <a:rPr lang="fr-FR" sz="2800" b="1" dirty="0" err="1"/>
              <a:t>performing</a:t>
            </a:r>
            <a:r>
              <a:rPr lang="fr-FR" sz="2800" b="1" dirty="0"/>
              <a:t> </a:t>
            </a:r>
            <a:r>
              <a:rPr lang="fr-FR" sz="2800" b="1" dirty="0" err="1"/>
              <a:t>labs</a:t>
            </a:r>
            <a:r>
              <a:rPr lang="fr-FR" sz="2800" b="1" dirty="0"/>
              <a:t> to train the </a:t>
            </a:r>
            <a:r>
              <a:rPr lang="fr-FR" sz="2800" b="1" dirty="0" err="1"/>
              <a:t>less</a:t>
            </a:r>
            <a:r>
              <a:rPr lang="fr-FR" sz="2800" b="1" dirty="0"/>
              <a:t> </a:t>
            </a:r>
            <a:r>
              <a:rPr lang="fr-FR" sz="2800" b="1" dirty="0" err="1"/>
              <a:t>successful</a:t>
            </a:r>
            <a:r>
              <a:rPr lang="fr-FR" sz="2800" b="1" dirty="0"/>
              <a:t> </a:t>
            </a:r>
            <a:r>
              <a:rPr lang="fr-FR" sz="2800" b="1" dirty="0" err="1"/>
              <a:t>labs</a:t>
            </a:r>
            <a:r>
              <a:rPr lang="fr-FR" sz="2800" b="1" dirty="0"/>
              <a:t>,</a:t>
            </a:r>
          </a:p>
          <a:p>
            <a:pPr algn="ctr"/>
            <a:r>
              <a:rPr lang="fr-FR" sz="2800" b="1" dirty="0"/>
              <a:t>on a </a:t>
            </a:r>
            <a:r>
              <a:rPr lang="fr-FR" sz="2800" b="1" dirty="0" err="1"/>
              <a:t>regular</a:t>
            </a:r>
            <a:r>
              <a:rPr lang="fr-FR" sz="2800" b="1" dirty="0"/>
              <a:t> basis…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47F3EF4-D1D6-3AD5-3D37-F4ADD6012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1" y="3232284"/>
            <a:ext cx="32385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925A9C-CCDC-D605-9FD8-80159AE0EDD2}"/>
              </a:ext>
            </a:extLst>
          </p:cNvPr>
          <p:cNvSpPr txBox="1"/>
          <p:nvPr/>
        </p:nvSpPr>
        <p:spPr>
          <a:xfrm>
            <a:off x="1991591" y="5564692"/>
            <a:ext cx="336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All participants know </a:t>
            </a:r>
            <a:r>
              <a:rPr lang="fr-FR" sz="2400" b="1" dirty="0" err="1">
                <a:solidFill>
                  <a:srgbClr val="0432FF"/>
                </a:solidFill>
              </a:rPr>
              <a:t>where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they</a:t>
            </a:r>
            <a:r>
              <a:rPr lang="fr-FR" sz="2400" b="1" dirty="0">
                <a:solidFill>
                  <a:srgbClr val="0432FF"/>
                </a:solidFill>
              </a:rPr>
              <a:t> are..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46E6F2-2509-70DC-8B09-679E52616B4F}"/>
              </a:ext>
            </a:extLst>
          </p:cNvPr>
          <p:cNvSpPr txBox="1"/>
          <p:nvPr/>
        </p:nvSpPr>
        <p:spPr>
          <a:xfrm>
            <a:off x="273629" y="3693829"/>
            <a:ext cx="25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Performances</a:t>
            </a:r>
          </a:p>
        </p:txBody>
      </p:sp>
    </p:spTree>
    <p:extLst>
      <p:ext uri="{BB962C8B-B14F-4D97-AF65-F5344CB8AC3E}">
        <p14:creationId xmlns:p14="http://schemas.microsoft.com/office/powerpoint/2010/main" val="363286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428324-6E99-8EC3-5985-98D708D6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732" y="1437338"/>
            <a:ext cx="8099998" cy="44513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DFE322-4AD0-D6CC-D5BA-15BD36FB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86785"/>
            <a:ext cx="3326130" cy="1144475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617194-6B2C-0FB6-2CAF-BB5C58BA7619}"/>
              </a:ext>
            </a:extLst>
          </p:cNvPr>
          <p:cNvSpPr txBox="1"/>
          <p:nvPr/>
        </p:nvSpPr>
        <p:spPr>
          <a:xfrm>
            <a:off x="0" y="2490781"/>
            <a:ext cx="11778850" cy="707886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0432FF"/>
                </a:solidFill>
              </a:rPr>
              <a:t>For 5 </a:t>
            </a:r>
            <a:r>
              <a:rPr lang="fr-FR" sz="2000" b="1" dirty="0" err="1">
                <a:solidFill>
                  <a:srgbClr val="0432FF"/>
                </a:solidFill>
              </a:rPr>
              <a:t>years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now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GLOSOLAN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helped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these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labs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producing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reliable and comparable </a:t>
            </a:r>
            <a:r>
              <a:rPr lang="fr-FR" sz="2000" b="1" dirty="0" err="1">
                <a:solidFill>
                  <a:srgbClr val="FF0000"/>
                </a:solidFill>
              </a:rPr>
              <a:t>soil</a:t>
            </a:r>
            <a:r>
              <a:rPr lang="fr-FR" sz="2000" b="1" dirty="0">
                <a:solidFill>
                  <a:srgbClr val="FF0000"/>
                </a:solidFill>
              </a:rPr>
              <a:t> data</a:t>
            </a:r>
          </a:p>
          <a:p>
            <a:pPr algn="ctr"/>
            <a:r>
              <a:rPr lang="fr-FR" sz="2000" b="1" dirty="0">
                <a:solidFill>
                  <a:srgbClr val="0432FF"/>
                </a:solidFill>
              </a:rPr>
              <a:t>by </a:t>
            </a:r>
            <a:r>
              <a:rPr lang="fr-FR" sz="2000" b="1" dirty="0" err="1">
                <a:solidFill>
                  <a:srgbClr val="0432FF"/>
                </a:solidFill>
              </a:rPr>
              <a:t>providig</a:t>
            </a:r>
            <a:r>
              <a:rPr lang="fr-FR" sz="2000" b="1" dirty="0">
                <a:solidFill>
                  <a:srgbClr val="0432FF"/>
                </a:solidFill>
              </a:rPr>
              <a:t> SOPs, </a:t>
            </a:r>
            <a:r>
              <a:rPr lang="fr-FR" sz="2000" b="1" dirty="0" err="1">
                <a:solidFill>
                  <a:srgbClr val="0432FF"/>
                </a:solidFill>
              </a:rPr>
              <a:t>video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explaining</a:t>
            </a:r>
            <a:r>
              <a:rPr lang="fr-FR" sz="2000" b="1" dirty="0">
                <a:solidFill>
                  <a:srgbClr val="0432FF"/>
                </a:solidFill>
              </a:rPr>
              <a:t> SOPs, trainings, webinars, </a:t>
            </a:r>
            <a:r>
              <a:rPr lang="fr-FR" sz="2000" b="1" dirty="0" err="1">
                <a:solidFill>
                  <a:srgbClr val="0432FF"/>
                </a:solidFill>
              </a:rPr>
              <a:t>technical</a:t>
            </a:r>
            <a:r>
              <a:rPr lang="fr-FR" sz="2000" b="1" dirty="0">
                <a:solidFill>
                  <a:srgbClr val="0432FF"/>
                </a:solidFill>
              </a:rPr>
              <a:t> publications, etc…</a:t>
            </a:r>
            <a:endParaRPr lang="fr-FR" sz="2000" dirty="0">
              <a:solidFill>
                <a:srgbClr val="0432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EAB945-DCAB-683F-2048-2759F18C8CD9}"/>
              </a:ext>
            </a:extLst>
          </p:cNvPr>
          <p:cNvSpPr txBox="1"/>
          <p:nvPr/>
        </p:nvSpPr>
        <p:spPr>
          <a:xfrm rot="20171161">
            <a:off x="982980" y="720089"/>
            <a:ext cx="2354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900 </a:t>
            </a:r>
            <a:r>
              <a:rPr lang="fr-FR" dirty="0" err="1"/>
              <a:t>labs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are </a:t>
            </a:r>
            <a:r>
              <a:rPr lang="fr-FR" dirty="0" err="1"/>
              <a:t>GLOSOLAN</a:t>
            </a:r>
            <a:r>
              <a:rPr lang="fr-FR" dirty="0"/>
              <a:t> </a:t>
            </a:r>
            <a:r>
              <a:rPr lang="fr-FR" dirty="0" err="1"/>
              <a:t>members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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653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C6204-6071-223B-4D48-76410263C90E}"/>
              </a:ext>
            </a:extLst>
          </p:cNvPr>
          <p:cNvSpPr/>
          <p:nvPr/>
        </p:nvSpPr>
        <p:spPr>
          <a:xfrm>
            <a:off x="1991591" y="5708073"/>
            <a:ext cx="9622328" cy="90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54430" y="14727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432FF"/>
                </a:solidFill>
              </a:rPr>
              <a:t>Human factor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CCFEF9-47CF-EB2E-7AB0-0B92C6ACD7E1}"/>
              </a:ext>
            </a:extLst>
          </p:cNvPr>
          <p:cNvSpPr txBox="1"/>
          <p:nvPr/>
        </p:nvSpPr>
        <p:spPr>
          <a:xfrm>
            <a:off x="1398270" y="1600587"/>
            <a:ext cx="9189720" cy="224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GLOSOLAN</a:t>
            </a:r>
            <a:r>
              <a:rPr lang="fr-FR" sz="2800" b="1" dirty="0"/>
              <a:t> has </a:t>
            </a:r>
            <a:r>
              <a:rPr lang="fr-FR" sz="2800" b="1" dirty="0" err="1"/>
              <a:t>done</a:t>
            </a:r>
            <a:r>
              <a:rPr lang="fr-FR" sz="2800" b="1" dirty="0"/>
              <a:t> </a:t>
            </a:r>
            <a:r>
              <a:rPr lang="fr-FR" sz="2800" b="1" dirty="0" err="1"/>
              <a:t>many</a:t>
            </a:r>
            <a:r>
              <a:rPr lang="fr-FR" sz="2800" b="1" dirty="0"/>
              <a:t> </a:t>
            </a:r>
            <a:r>
              <a:rPr lang="fr-FR" sz="2800" b="1" dirty="0" err="1"/>
              <a:t>activities</a:t>
            </a:r>
            <a:r>
              <a:rPr lang="fr-FR" sz="2800" b="1" dirty="0"/>
              <a:t> to help </a:t>
            </a:r>
            <a:r>
              <a:rPr lang="fr-FR" sz="2800" b="1" dirty="0" err="1"/>
              <a:t>labs</a:t>
            </a:r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r>
              <a:rPr lang="fr-FR" sz="2800" b="1" dirty="0" err="1"/>
              <a:t>Now</a:t>
            </a:r>
            <a:r>
              <a:rPr lang="fr-FR" sz="2800" b="1" dirty="0"/>
              <a:t> </a:t>
            </a:r>
            <a:r>
              <a:rPr lang="fr-FR" sz="2800" b="1" dirty="0" err="1"/>
              <a:t>GLOSOLAN</a:t>
            </a:r>
            <a:r>
              <a:rPr lang="fr-FR" sz="2800" b="1" dirty="0"/>
              <a:t> </a:t>
            </a:r>
            <a:r>
              <a:rPr lang="fr-FR" sz="2800" b="1" dirty="0" err="1"/>
              <a:t>needs</a:t>
            </a:r>
            <a:r>
              <a:rPr lang="fr-FR" sz="2800" b="1" dirty="0"/>
              <a:t> the help of high </a:t>
            </a:r>
            <a:r>
              <a:rPr lang="fr-FR" sz="2800" b="1" dirty="0" err="1"/>
              <a:t>performing</a:t>
            </a:r>
            <a:r>
              <a:rPr lang="fr-FR" sz="2800" b="1" dirty="0"/>
              <a:t> </a:t>
            </a:r>
            <a:r>
              <a:rPr lang="fr-FR" sz="2800" b="1" dirty="0" err="1"/>
              <a:t>labs</a:t>
            </a:r>
            <a:r>
              <a:rPr lang="fr-FR" sz="2800" b="1" dirty="0"/>
              <a:t> to train the </a:t>
            </a:r>
            <a:r>
              <a:rPr lang="fr-FR" sz="2800" b="1" dirty="0" err="1"/>
              <a:t>less</a:t>
            </a:r>
            <a:r>
              <a:rPr lang="fr-FR" sz="2800" b="1" dirty="0"/>
              <a:t> </a:t>
            </a:r>
            <a:r>
              <a:rPr lang="fr-FR" sz="2800" b="1" dirty="0" err="1"/>
              <a:t>successful</a:t>
            </a:r>
            <a:r>
              <a:rPr lang="fr-FR" sz="2800" b="1" dirty="0"/>
              <a:t> </a:t>
            </a:r>
            <a:r>
              <a:rPr lang="fr-FR" sz="2800" b="1" dirty="0" err="1"/>
              <a:t>labs</a:t>
            </a:r>
            <a:r>
              <a:rPr lang="fr-FR" sz="2800" b="1" dirty="0"/>
              <a:t>,</a:t>
            </a:r>
          </a:p>
          <a:p>
            <a:pPr algn="ctr"/>
            <a:r>
              <a:rPr lang="fr-FR" sz="2800" b="1" dirty="0"/>
              <a:t>on a </a:t>
            </a:r>
            <a:r>
              <a:rPr lang="fr-FR" sz="2800" b="1" dirty="0" err="1"/>
              <a:t>regular</a:t>
            </a:r>
            <a:r>
              <a:rPr lang="fr-FR" sz="2800" b="1" dirty="0"/>
              <a:t> basis…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47F3EF4-D1D6-3AD5-3D37-F4ADD6012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1" y="3232284"/>
            <a:ext cx="32385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925A9C-CCDC-D605-9FD8-80159AE0EDD2}"/>
              </a:ext>
            </a:extLst>
          </p:cNvPr>
          <p:cNvSpPr txBox="1"/>
          <p:nvPr/>
        </p:nvSpPr>
        <p:spPr>
          <a:xfrm>
            <a:off x="1991591" y="5564692"/>
            <a:ext cx="336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All participants know </a:t>
            </a:r>
            <a:r>
              <a:rPr lang="fr-FR" sz="2400" b="1" dirty="0" err="1">
                <a:solidFill>
                  <a:srgbClr val="0432FF"/>
                </a:solidFill>
              </a:rPr>
              <a:t>where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they</a:t>
            </a:r>
            <a:r>
              <a:rPr lang="fr-FR" sz="2400" b="1" dirty="0">
                <a:solidFill>
                  <a:srgbClr val="0432FF"/>
                </a:solidFill>
              </a:rPr>
              <a:t> are..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46E6F2-2509-70DC-8B09-679E52616B4F}"/>
              </a:ext>
            </a:extLst>
          </p:cNvPr>
          <p:cNvSpPr txBox="1"/>
          <p:nvPr/>
        </p:nvSpPr>
        <p:spPr>
          <a:xfrm>
            <a:off x="273629" y="3693829"/>
            <a:ext cx="25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Performances</a:t>
            </a:r>
          </a:p>
        </p:txBody>
      </p:sp>
    </p:spTree>
    <p:extLst>
      <p:ext uri="{BB962C8B-B14F-4D97-AF65-F5344CB8AC3E}">
        <p14:creationId xmlns:p14="http://schemas.microsoft.com/office/powerpoint/2010/main" val="14092436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>
            <a:extLst>
              <a:ext uri="{FF2B5EF4-FFF2-40B4-BE49-F238E27FC236}">
                <a16:creationId xmlns:a16="http://schemas.microsoft.com/office/drawing/2014/main" id="{61ACD997-4D5F-25C2-B7A4-B6C35639F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6" y="152400"/>
            <a:ext cx="35290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3">
            <a:extLst>
              <a:ext uri="{FF2B5EF4-FFF2-40B4-BE49-F238E27FC236}">
                <a16:creationId xmlns:a16="http://schemas.microsoft.com/office/drawing/2014/main" id="{527AFFC6-6603-BCF8-F95E-EE39E42BE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95400"/>
            <a:ext cx="3951288" cy="9540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2800" b="1"/>
              <a:t>It is important to reach the highest step</a:t>
            </a:r>
            <a:r>
              <a:rPr lang="is-IS" altLang="fr-FR" sz="2800" b="1"/>
              <a:t>….</a:t>
            </a:r>
            <a:r>
              <a:rPr lang="en-US" altLang="fr-FR" sz="2800" b="1"/>
              <a:t> </a:t>
            </a:r>
          </a:p>
        </p:txBody>
      </p:sp>
      <p:pic>
        <p:nvPicPr>
          <p:cNvPr id="15363" name="Picture 1">
            <a:extLst>
              <a:ext uri="{FF2B5EF4-FFF2-40B4-BE49-F238E27FC236}">
                <a16:creationId xmlns:a16="http://schemas.microsoft.com/office/drawing/2014/main" id="{0DB7F697-4B77-1620-383F-EA899CAE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3" y="152400"/>
            <a:ext cx="86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5C94390-7D0B-8F12-C97F-C0492BA2E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3505200"/>
            <a:ext cx="37528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E3435B0-357F-8E17-112B-1785D3FA2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3962400"/>
            <a:ext cx="4251325" cy="13858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2800" b="1"/>
              <a:t>It is also important to help each other to reach </a:t>
            </a:r>
          </a:p>
          <a:p>
            <a:pPr algn="ctr" eaLnBrk="1" hangingPunct="1"/>
            <a:r>
              <a:rPr lang="en-US" altLang="fr-FR" sz="2800" b="1"/>
              <a:t>the highest step</a:t>
            </a:r>
            <a:r>
              <a:rPr lang="fr-FR" altLang="fr-FR" sz="2800" b="1"/>
              <a:t>!</a:t>
            </a:r>
            <a:endParaRPr lang="en-US" altLang="fr-FR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C6204-6071-223B-4D48-76410263C90E}"/>
              </a:ext>
            </a:extLst>
          </p:cNvPr>
          <p:cNvSpPr/>
          <p:nvPr/>
        </p:nvSpPr>
        <p:spPr>
          <a:xfrm>
            <a:off x="1991591" y="5708073"/>
            <a:ext cx="9622328" cy="90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CB264E-0F80-E0F1-62A0-9AAD94802430}"/>
              </a:ext>
            </a:extLst>
          </p:cNvPr>
          <p:cNvSpPr txBox="1"/>
          <p:nvPr/>
        </p:nvSpPr>
        <p:spPr>
          <a:xfrm>
            <a:off x="1154430" y="147279"/>
            <a:ext cx="91897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432FF"/>
                </a:solidFill>
              </a:rPr>
              <a:t>Human factor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CCFEF9-47CF-EB2E-7AB0-0B92C6ACD7E1}"/>
              </a:ext>
            </a:extLst>
          </p:cNvPr>
          <p:cNvSpPr txBox="1"/>
          <p:nvPr/>
        </p:nvSpPr>
        <p:spPr>
          <a:xfrm>
            <a:off x="1398270" y="1600587"/>
            <a:ext cx="9189720" cy="224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GLOSOLAN</a:t>
            </a:r>
            <a:r>
              <a:rPr lang="fr-FR" sz="2800" b="1" dirty="0"/>
              <a:t> has </a:t>
            </a:r>
            <a:r>
              <a:rPr lang="fr-FR" sz="2800" b="1" dirty="0" err="1"/>
              <a:t>done</a:t>
            </a:r>
            <a:r>
              <a:rPr lang="fr-FR" sz="2800" b="1" dirty="0"/>
              <a:t> </a:t>
            </a:r>
            <a:r>
              <a:rPr lang="fr-FR" sz="2800" b="1" dirty="0" err="1"/>
              <a:t>many</a:t>
            </a:r>
            <a:r>
              <a:rPr lang="fr-FR" sz="2800" b="1" dirty="0"/>
              <a:t> </a:t>
            </a:r>
            <a:r>
              <a:rPr lang="fr-FR" sz="2800" b="1" dirty="0" err="1"/>
              <a:t>activities</a:t>
            </a:r>
            <a:r>
              <a:rPr lang="fr-FR" sz="2800" b="1" dirty="0"/>
              <a:t> to help </a:t>
            </a:r>
            <a:r>
              <a:rPr lang="fr-FR" sz="2800" b="1" dirty="0" err="1"/>
              <a:t>labs</a:t>
            </a:r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r>
              <a:rPr lang="fr-FR" sz="2800" b="1" dirty="0" err="1"/>
              <a:t>Now</a:t>
            </a:r>
            <a:r>
              <a:rPr lang="fr-FR" sz="2800" b="1" dirty="0"/>
              <a:t> </a:t>
            </a:r>
            <a:r>
              <a:rPr lang="fr-FR" sz="2800" b="1" dirty="0" err="1"/>
              <a:t>GLOSOLAN</a:t>
            </a:r>
            <a:r>
              <a:rPr lang="fr-FR" sz="2800" b="1" dirty="0"/>
              <a:t> </a:t>
            </a:r>
            <a:r>
              <a:rPr lang="fr-FR" sz="2800" b="1" dirty="0" err="1"/>
              <a:t>needs</a:t>
            </a:r>
            <a:r>
              <a:rPr lang="fr-FR" sz="2800" b="1" dirty="0"/>
              <a:t> the help of high </a:t>
            </a:r>
            <a:r>
              <a:rPr lang="fr-FR" sz="2800" b="1" dirty="0" err="1"/>
              <a:t>performing</a:t>
            </a:r>
            <a:r>
              <a:rPr lang="fr-FR" sz="2800" b="1" dirty="0"/>
              <a:t> </a:t>
            </a:r>
            <a:r>
              <a:rPr lang="fr-FR" sz="2800" b="1" dirty="0" err="1"/>
              <a:t>labs</a:t>
            </a:r>
            <a:r>
              <a:rPr lang="fr-FR" sz="2800" b="1" dirty="0"/>
              <a:t> to train the </a:t>
            </a:r>
            <a:r>
              <a:rPr lang="fr-FR" sz="2800" b="1" dirty="0" err="1"/>
              <a:t>less</a:t>
            </a:r>
            <a:r>
              <a:rPr lang="fr-FR" sz="2800" b="1" dirty="0"/>
              <a:t> </a:t>
            </a:r>
            <a:r>
              <a:rPr lang="fr-FR" sz="2800" b="1" dirty="0" err="1"/>
              <a:t>successful</a:t>
            </a:r>
            <a:r>
              <a:rPr lang="fr-FR" sz="2800" b="1" dirty="0"/>
              <a:t> </a:t>
            </a:r>
            <a:r>
              <a:rPr lang="fr-FR" sz="2800" b="1" dirty="0" err="1"/>
              <a:t>labs</a:t>
            </a:r>
            <a:r>
              <a:rPr lang="fr-FR" sz="2800" b="1" dirty="0"/>
              <a:t>,</a:t>
            </a:r>
          </a:p>
          <a:p>
            <a:pPr algn="ctr"/>
            <a:r>
              <a:rPr lang="fr-FR" sz="2800" b="1" dirty="0"/>
              <a:t>on a </a:t>
            </a:r>
            <a:r>
              <a:rPr lang="fr-FR" sz="2800" b="1" dirty="0" err="1"/>
              <a:t>regular</a:t>
            </a:r>
            <a:r>
              <a:rPr lang="fr-FR" sz="2800" b="1" dirty="0"/>
              <a:t> basis…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47F3EF4-D1D6-3AD5-3D37-F4ADD6012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1" y="3232284"/>
            <a:ext cx="32385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54B8ACE-5F6C-D968-91FF-459C23A53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809" y="3575238"/>
            <a:ext cx="37528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925A9C-CCDC-D605-9FD8-80159AE0EDD2}"/>
              </a:ext>
            </a:extLst>
          </p:cNvPr>
          <p:cNvSpPr txBox="1"/>
          <p:nvPr/>
        </p:nvSpPr>
        <p:spPr>
          <a:xfrm>
            <a:off x="1991591" y="5564692"/>
            <a:ext cx="336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All participants know </a:t>
            </a:r>
            <a:r>
              <a:rPr lang="fr-FR" sz="2400" b="1" dirty="0" err="1">
                <a:solidFill>
                  <a:srgbClr val="0432FF"/>
                </a:solidFill>
              </a:rPr>
              <a:t>where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they</a:t>
            </a:r>
            <a:r>
              <a:rPr lang="fr-FR" sz="2400" b="1" dirty="0">
                <a:solidFill>
                  <a:srgbClr val="0432FF"/>
                </a:solidFill>
              </a:rPr>
              <a:t> are..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2B44CAB-9D85-26FB-7F5C-9E7919C105CB}"/>
              </a:ext>
            </a:extLst>
          </p:cNvPr>
          <p:cNvSpPr txBox="1"/>
          <p:nvPr/>
        </p:nvSpPr>
        <p:spPr>
          <a:xfrm>
            <a:off x="8871412" y="3563791"/>
            <a:ext cx="25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FOR THE FUTURE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46E6F2-2509-70DC-8B09-679E52616B4F}"/>
              </a:ext>
            </a:extLst>
          </p:cNvPr>
          <p:cNvSpPr txBox="1"/>
          <p:nvPr/>
        </p:nvSpPr>
        <p:spPr>
          <a:xfrm>
            <a:off x="273629" y="3693829"/>
            <a:ext cx="25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Performances</a:t>
            </a:r>
          </a:p>
        </p:txBody>
      </p:sp>
    </p:spTree>
    <p:extLst>
      <p:ext uri="{BB962C8B-B14F-4D97-AF65-F5344CB8AC3E}">
        <p14:creationId xmlns:p14="http://schemas.microsoft.com/office/powerpoint/2010/main" val="422874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Number Placeholder 2">
            <a:extLst>
              <a:ext uri="{FF2B5EF4-FFF2-40B4-BE49-F238E27FC236}">
                <a16:creationId xmlns:a16="http://schemas.microsoft.com/office/drawing/2014/main" id="{F520B1B4-04F4-D8EC-8AE9-26F308B1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E3FE5D1-83A7-A346-93B8-1534DD5F1ACA}" type="slidenum">
              <a:rPr lang="en-US" altLang="fr-FR" sz="1200">
                <a:solidFill>
                  <a:srgbClr val="898989"/>
                </a:solidFill>
              </a:rPr>
              <a:pPr eaLnBrk="1" hangingPunct="1"/>
              <a:t>113</a:t>
            </a:fld>
            <a:endParaRPr lang="en-US" altLang="fr-FR" sz="1200">
              <a:solidFill>
                <a:srgbClr val="898989"/>
              </a:solidFill>
            </a:endParaRPr>
          </a:p>
        </p:txBody>
      </p:sp>
      <p:pic>
        <p:nvPicPr>
          <p:cNvPr id="14338" name="Picture 1">
            <a:extLst>
              <a:ext uri="{FF2B5EF4-FFF2-40B4-BE49-F238E27FC236}">
                <a16:creationId xmlns:a16="http://schemas.microsoft.com/office/drawing/2014/main" id="{EEB5D8C4-736D-DB35-472B-0C174F68A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80" y="2075815"/>
            <a:ext cx="86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>
            <a:extLst>
              <a:ext uri="{FF2B5EF4-FFF2-40B4-BE49-F238E27FC236}">
                <a16:creationId xmlns:a16="http://schemas.microsoft.com/office/drawing/2014/main" id="{DC023A20-38CF-7F88-F234-0E0945FC5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405" y="2075815"/>
            <a:ext cx="86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>
            <a:extLst>
              <a:ext uri="{FF2B5EF4-FFF2-40B4-BE49-F238E27FC236}">
                <a16:creationId xmlns:a16="http://schemas.microsoft.com/office/drawing/2014/main" id="{7E736D65-6C7F-A05C-DFA9-97AB8A9CB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0" y="2034540"/>
            <a:ext cx="86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>
            <a:extLst>
              <a:ext uri="{FF2B5EF4-FFF2-40B4-BE49-F238E27FC236}">
                <a16:creationId xmlns:a16="http://schemas.microsoft.com/office/drawing/2014/main" id="{5BA71BB3-AC46-CCD3-3F60-ED39DD8A9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1882140"/>
            <a:ext cx="30734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>
            <a:extLst>
              <a:ext uri="{FF2B5EF4-FFF2-40B4-BE49-F238E27FC236}">
                <a16:creationId xmlns:a16="http://schemas.microsoft.com/office/drawing/2014/main" id="{1B95FB4E-C312-8D90-AC68-66F00AC1A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43" y="1882140"/>
            <a:ext cx="30734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5397D8FE-4FDC-1231-B7A5-BFB798432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2733040"/>
            <a:ext cx="30734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7">
            <a:extLst>
              <a:ext uri="{FF2B5EF4-FFF2-40B4-BE49-F238E27FC236}">
                <a16:creationId xmlns:a16="http://schemas.microsoft.com/office/drawing/2014/main" id="{7F830CF3-07F2-32C5-674F-B5721EFC5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980" y="96774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 b="1" dirty="0" err="1">
                <a:solidFill>
                  <a:srgbClr val="0432FF"/>
                </a:solidFill>
              </a:rPr>
              <a:t>Precision</a:t>
            </a:r>
            <a:r>
              <a:rPr lang="fr-FR" altLang="fr-FR" sz="3200" b="1" dirty="0"/>
              <a:t> </a:t>
            </a:r>
          </a:p>
        </p:txBody>
      </p:sp>
      <p:sp>
        <p:nvSpPr>
          <p:cNvPr id="14345" name="Rectangle 8">
            <a:extLst>
              <a:ext uri="{FF2B5EF4-FFF2-40B4-BE49-F238E27FC236}">
                <a16:creationId xmlns:a16="http://schemas.microsoft.com/office/drawing/2014/main" id="{F908B3D6-9711-239D-5011-4D2487987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580" y="96774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 b="1" dirty="0" err="1">
                <a:solidFill>
                  <a:srgbClr val="0432FF"/>
                </a:solidFill>
              </a:rPr>
              <a:t>Accuracy</a:t>
            </a:r>
            <a:endParaRPr lang="fr-FR" altLang="fr-FR" sz="3200" b="1" dirty="0">
              <a:solidFill>
                <a:srgbClr val="0432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28623E-256B-186C-CDD5-C39A0858190F}"/>
              </a:ext>
            </a:extLst>
          </p:cNvPr>
          <p:cNvSpPr txBox="1"/>
          <p:nvPr/>
        </p:nvSpPr>
        <p:spPr>
          <a:xfrm>
            <a:off x="8748712" y="429131"/>
            <a:ext cx="246697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FF0000"/>
                </a:solidFill>
              </a:rPr>
              <a:t>Health</a:t>
            </a:r>
            <a:r>
              <a:rPr lang="fr-FR" sz="3200" b="1" dirty="0">
                <a:solidFill>
                  <a:srgbClr val="FF0000"/>
                </a:solidFill>
              </a:rPr>
              <a:t> &amp;</a:t>
            </a:r>
          </a:p>
          <a:p>
            <a:pPr algn="ctr"/>
            <a:r>
              <a:rPr lang="fr-FR" sz="3200" b="1" dirty="0" err="1">
                <a:solidFill>
                  <a:srgbClr val="FF0000"/>
                </a:solidFill>
              </a:rPr>
              <a:t>Safety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too</a:t>
            </a:r>
            <a:r>
              <a:rPr lang="fr-FR" sz="3200" b="1" dirty="0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79AE4D-9993-DCC9-EFF9-0CA03DD03D38}"/>
              </a:ext>
            </a:extLst>
          </p:cNvPr>
          <p:cNvSpPr txBox="1"/>
          <p:nvPr/>
        </p:nvSpPr>
        <p:spPr>
          <a:xfrm>
            <a:off x="2689382" y="316905"/>
            <a:ext cx="246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Data are important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AB0477-F5F8-F6CB-CF07-6B7BBA28D11D}"/>
              </a:ext>
            </a:extLst>
          </p:cNvPr>
          <p:cNvSpPr txBox="1"/>
          <p:nvPr/>
        </p:nvSpPr>
        <p:spPr>
          <a:xfrm>
            <a:off x="9129712" y="4121493"/>
            <a:ext cx="180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People &amp; </a:t>
            </a:r>
          </a:p>
          <a:p>
            <a:pPr algn="ctr"/>
            <a:r>
              <a:rPr lang="fr-FR" b="1" dirty="0" err="1"/>
              <a:t>environment</a:t>
            </a:r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E04570-1932-D0C6-41C2-F210AC822AE5}"/>
              </a:ext>
            </a:extLst>
          </p:cNvPr>
          <p:cNvSpPr/>
          <p:nvPr/>
        </p:nvSpPr>
        <p:spPr>
          <a:xfrm>
            <a:off x="7137400" y="207818"/>
            <a:ext cx="4708236" cy="5361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Number Placeholder 2">
            <a:extLst>
              <a:ext uri="{FF2B5EF4-FFF2-40B4-BE49-F238E27FC236}">
                <a16:creationId xmlns:a16="http://schemas.microsoft.com/office/drawing/2014/main" id="{F520B1B4-04F4-D8EC-8AE9-26F308B1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E3FE5D1-83A7-A346-93B8-1534DD5F1ACA}" type="slidenum">
              <a:rPr lang="en-US" altLang="fr-FR" sz="1200">
                <a:solidFill>
                  <a:srgbClr val="898989"/>
                </a:solidFill>
              </a:rPr>
              <a:pPr eaLnBrk="1" hangingPunct="1"/>
              <a:t>114</a:t>
            </a:fld>
            <a:endParaRPr lang="en-US" altLang="fr-FR" sz="1200">
              <a:solidFill>
                <a:srgbClr val="898989"/>
              </a:solidFill>
            </a:endParaRPr>
          </a:p>
        </p:txBody>
      </p:sp>
      <p:pic>
        <p:nvPicPr>
          <p:cNvPr id="14338" name="Picture 1">
            <a:extLst>
              <a:ext uri="{FF2B5EF4-FFF2-40B4-BE49-F238E27FC236}">
                <a16:creationId xmlns:a16="http://schemas.microsoft.com/office/drawing/2014/main" id="{EEB5D8C4-736D-DB35-472B-0C174F68A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80" y="2075815"/>
            <a:ext cx="86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>
            <a:extLst>
              <a:ext uri="{FF2B5EF4-FFF2-40B4-BE49-F238E27FC236}">
                <a16:creationId xmlns:a16="http://schemas.microsoft.com/office/drawing/2014/main" id="{DC023A20-38CF-7F88-F234-0E0945FC5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405" y="2075815"/>
            <a:ext cx="86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>
            <a:extLst>
              <a:ext uri="{FF2B5EF4-FFF2-40B4-BE49-F238E27FC236}">
                <a16:creationId xmlns:a16="http://schemas.microsoft.com/office/drawing/2014/main" id="{7E736D65-6C7F-A05C-DFA9-97AB8A9CB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0" y="2034540"/>
            <a:ext cx="86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>
            <a:extLst>
              <a:ext uri="{FF2B5EF4-FFF2-40B4-BE49-F238E27FC236}">
                <a16:creationId xmlns:a16="http://schemas.microsoft.com/office/drawing/2014/main" id="{5BA71BB3-AC46-CCD3-3F60-ED39DD8A9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1882140"/>
            <a:ext cx="30734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>
            <a:extLst>
              <a:ext uri="{FF2B5EF4-FFF2-40B4-BE49-F238E27FC236}">
                <a16:creationId xmlns:a16="http://schemas.microsoft.com/office/drawing/2014/main" id="{1B95FB4E-C312-8D90-AC68-66F00AC1A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43" y="1882140"/>
            <a:ext cx="30734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5397D8FE-4FDC-1231-B7A5-BFB798432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2733040"/>
            <a:ext cx="30734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7">
            <a:extLst>
              <a:ext uri="{FF2B5EF4-FFF2-40B4-BE49-F238E27FC236}">
                <a16:creationId xmlns:a16="http://schemas.microsoft.com/office/drawing/2014/main" id="{7F830CF3-07F2-32C5-674F-B5721EFC5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980" y="96774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 b="1" dirty="0" err="1">
                <a:solidFill>
                  <a:srgbClr val="0432FF"/>
                </a:solidFill>
              </a:rPr>
              <a:t>Precision</a:t>
            </a:r>
            <a:r>
              <a:rPr lang="fr-FR" altLang="fr-FR" sz="3200" b="1" dirty="0"/>
              <a:t> </a:t>
            </a:r>
          </a:p>
        </p:txBody>
      </p:sp>
      <p:sp>
        <p:nvSpPr>
          <p:cNvPr id="14345" name="Rectangle 8">
            <a:extLst>
              <a:ext uri="{FF2B5EF4-FFF2-40B4-BE49-F238E27FC236}">
                <a16:creationId xmlns:a16="http://schemas.microsoft.com/office/drawing/2014/main" id="{F908B3D6-9711-239D-5011-4D2487987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580" y="96774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3200" b="1" dirty="0" err="1">
                <a:solidFill>
                  <a:srgbClr val="0432FF"/>
                </a:solidFill>
              </a:rPr>
              <a:t>Accuracy</a:t>
            </a:r>
            <a:endParaRPr lang="fr-FR" altLang="fr-FR" sz="3200" b="1" dirty="0">
              <a:solidFill>
                <a:srgbClr val="0432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28623E-256B-186C-CDD5-C39A0858190F}"/>
              </a:ext>
            </a:extLst>
          </p:cNvPr>
          <p:cNvSpPr txBox="1"/>
          <p:nvPr/>
        </p:nvSpPr>
        <p:spPr>
          <a:xfrm>
            <a:off x="8748712" y="429131"/>
            <a:ext cx="246697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FF0000"/>
                </a:solidFill>
              </a:rPr>
              <a:t>Health</a:t>
            </a:r>
            <a:r>
              <a:rPr lang="fr-FR" sz="3200" b="1" dirty="0">
                <a:solidFill>
                  <a:srgbClr val="FF0000"/>
                </a:solidFill>
              </a:rPr>
              <a:t> &amp;</a:t>
            </a:r>
          </a:p>
          <a:p>
            <a:pPr algn="ctr"/>
            <a:r>
              <a:rPr lang="fr-FR" sz="3200" b="1" dirty="0" err="1">
                <a:solidFill>
                  <a:srgbClr val="FF0000"/>
                </a:solidFill>
              </a:rPr>
              <a:t>Safety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too</a:t>
            </a:r>
            <a:r>
              <a:rPr lang="fr-FR" sz="3200" b="1" dirty="0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79AE4D-9993-DCC9-EFF9-0CA03DD03D38}"/>
              </a:ext>
            </a:extLst>
          </p:cNvPr>
          <p:cNvSpPr txBox="1"/>
          <p:nvPr/>
        </p:nvSpPr>
        <p:spPr>
          <a:xfrm>
            <a:off x="2689382" y="316905"/>
            <a:ext cx="246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Data are important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AB0477-F5F8-F6CB-CF07-6B7BBA28D11D}"/>
              </a:ext>
            </a:extLst>
          </p:cNvPr>
          <p:cNvSpPr txBox="1"/>
          <p:nvPr/>
        </p:nvSpPr>
        <p:spPr>
          <a:xfrm>
            <a:off x="9129712" y="4121493"/>
            <a:ext cx="180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People &amp; </a:t>
            </a:r>
          </a:p>
          <a:p>
            <a:pPr algn="ctr"/>
            <a:r>
              <a:rPr lang="fr-FR" b="1" dirty="0" err="1"/>
              <a:t>environment</a:t>
            </a:r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883963B-9961-21B0-AE18-88ABED723CE5}"/>
              </a:ext>
            </a:extLst>
          </p:cNvPr>
          <p:cNvSpPr txBox="1"/>
          <p:nvPr/>
        </p:nvSpPr>
        <p:spPr>
          <a:xfrm>
            <a:off x="6195291" y="4807309"/>
            <a:ext cx="330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On </a:t>
            </a:r>
            <a:r>
              <a:rPr lang="fr-FR" b="1" dirty="0" err="1"/>
              <a:t>going</a:t>
            </a:r>
            <a:r>
              <a:rPr lang="fr-FR" b="1" dirty="0"/>
              <a:t>, </a:t>
            </a:r>
            <a:r>
              <a:rPr lang="fr-FR" b="1" dirty="0" err="1"/>
              <a:t>should</a:t>
            </a:r>
            <a:r>
              <a:rPr lang="fr-FR" b="1" dirty="0"/>
              <a:t> </a:t>
            </a:r>
            <a:r>
              <a:rPr lang="fr-FR" b="1" dirty="0" err="1"/>
              <a:t>develop</a:t>
            </a:r>
            <a:r>
              <a:rPr lang="fr-FR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530946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0D1E9F-5D24-8EB0-0938-7774023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" y="364098"/>
            <a:ext cx="11041380" cy="612980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20954B-9B3E-9171-77EE-7F27A73DEEB5}"/>
              </a:ext>
            </a:extLst>
          </p:cNvPr>
          <p:cNvSpPr/>
          <p:nvPr/>
        </p:nvSpPr>
        <p:spPr>
          <a:xfrm>
            <a:off x="1184434" y="5788521"/>
            <a:ext cx="9932670" cy="33795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38D667-21A1-8711-11FC-123569A64D6C}"/>
              </a:ext>
            </a:extLst>
          </p:cNvPr>
          <p:cNvSpPr txBox="1"/>
          <p:nvPr/>
        </p:nvSpPr>
        <p:spPr>
          <a:xfrm>
            <a:off x="2000250" y="5960058"/>
            <a:ext cx="923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Record of performances  </a:t>
            </a:r>
            <a:r>
              <a:rPr lang="fr-FR" sz="2400" b="1" dirty="0">
                <a:solidFill>
                  <a:srgbClr val="FF0000"/>
                </a:solidFill>
              </a:rPr>
              <a:t>but not </a:t>
            </a:r>
            <a:r>
              <a:rPr lang="fr-FR" sz="2400" b="1" dirty="0" err="1">
                <a:solidFill>
                  <a:srgbClr val="FF0000"/>
                </a:solidFill>
              </a:rPr>
              <a:t>yet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certificates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526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3560" y="3515995"/>
            <a:ext cx="7659370" cy="2154555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sz="2700" b="1" dirty="0">
                <a:solidFill>
                  <a:srgbClr val="0432FF"/>
                </a:solidFill>
              </a:rPr>
              <a:t>Thank you also to</a:t>
            </a:r>
            <a:br>
              <a:rPr lang="en-US" sz="2700" b="1" dirty="0">
                <a:solidFill>
                  <a:srgbClr val="0432FF"/>
                </a:solidFill>
              </a:rPr>
            </a:br>
            <a:r>
              <a:rPr lang="en-US" sz="2700" b="1" dirty="0">
                <a:solidFill>
                  <a:srgbClr val="0432FF"/>
                </a:solidFill>
              </a:rPr>
              <a:t> Lucrezia, Nok, Michael, Filippo, and many others who all joined  the work that I presented. </a:t>
            </a:r>
            <a:br>
              <a:rPr lang="en-US" sz="2700" b="1" dirty="0">
                <a:solidFill>
                  <a:srgbClr val="0432FF"/>
                </a:solidFill>
              </a:rPr>
            </a:br>
            <a:r>
              <a:rPr lang="en-US" sz="2700" b="1" dirty="0">
                <a:solidFill>
                  <a:srgbClr val="0432FF"/>
                </a:solidFill>
              </a:rPr>
              <a:t>Without their dedication </a:t>
            </a:r>
            <a:r>
              <a:rPr lang="en-US" sz="2700" b="1" dirty="0" err="1">
                <a:solidFill>
                  <a:srgbClr val="0432FF"/>
                </a:solidFill>
              </a:rPr>
              <a:t>GLOSOLAN</a:t>
            </a:r>
            <a:r>
              <a:rPr lang="en-US" sz="2700" b="1" dirty="0">
                <a:solidFill>
                  <a:srgbClr val="0432FF"/>
                </a:solidFill>
              </a:rPr>
              <a:t> would not have such an unique  vision of GLOBAL soil labs!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1B742A-8E97-4D8C-A724-638935AB23BB}"/>
              </a:ext>
            </a:extLst>
          </p:cNvPr>
          <p:cNvSpPr txBox="1"/>
          <p:nvPr/>
        </p:nvSpPr>
        <p:spPr>
          <a:xfrm>
            <a:off x="4846320" y="2511008"/>
            <a:ext cx="452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Thanks for your attention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Thank you to PT participants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00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428324-6E99-8EC3-5985-98D708D6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732" y="1437338"/>
            <a:ext cx="8099998" cy="44513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DFE322-4AD0-D6CC-D5BA-15BD36FB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86785"/>
            <a:ext cx="3326130" cy="1144475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25E6040-B8EF-A3B2-6FD5-0B27B7E9954E}"/>
              </a:ext>
            </a:extLst>
          </p:cNvPr>
          <p:cNvSpPr txBox="1"/>
          <p:nvPr/>
        </p:nvSpPr>
        <p:spPr>
          <a:xfrm>
            <a:off x="413150" y="5391818"/>
            <a:ext cx="11778850" cy="1384995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rgbClr val="0432FF"/>
                </a:solidFill>
              </a:rPr>
              <a:t>Now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GLOSOLAN</a:t>
            </a:r>
            <a:r>
              <a:rPr lang="fr-FR" sz="2800" b="1" dirty="0">
                <a:solidFill>
                  <a:srgbClr val="0432FF"/>
                </a:solidFill>
              </a:rPr>
              <a:t> questions are: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1. How reliable and comparable are the data </a:t>
            </a:r>
            <a:r>
              <a:rPr lang="fr-FR" sz="2800" b="1" dirty="0" err="1">
                <a:solidFill>
                  <a:srgbClr val="FF0000"/>
                </a:solidFill>
              </a:rPr>
              <a:t>produced</a:t>
            </a:r>
            <a:r>
              <a:rPr lang="fr-FR" sz="2800" b="1" dirty="0">
                <a:solidFill>
                  <a:srgbClr val="FF0000"/>
                </a:solidFill>
              </a:rPr>
              <a:t> by </a:t>
            </a:r>
            <a:r>
              <a:rPr lang="fr-FR" sz="2800" b="1" dirty="0" err="1">
                <a:solidFill>
                  <a:srgbClr val="FF0000"/>
                </a:solidFill>
              </a:rPr>
              <a:t>soil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laboratories</a:t>
            </a:r>
            <a:r>
              <a:rPr lang="fr-FR" sz="2800" b="1" dirty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2. How can </a:t>
            </a:r>
            <a:r>
              <a:rPr lang="fr-FR" sz="2800" b="1" dirty="0" err="1">
                <a:solidFill>
                  <a:srgbClr val="FF0000"/>
                </a:solidFill>
              </a:rPr>
              <a:t>GLOSOLAN</a:t>
            </a:r>
            <a:r>
              <a:rPr lang="fr-FR" sz="2800" b="1" dirty="0">
                <a:solidFill>
                  <a:srgbClr val="FF0000"/>
                </a:solidFill>
              </a:rPr>
              <a:t> help all </a:t>
            </a:r>
            <a:r>
              <a:rPr lang="fr-FR" sz="2800" b="1" dirty="0" err="1">
                <a:solidFill>
                  <a:srgbClr val="FF0000"/>
                </a:solidFill>
              </a:rPr>
              <a:t>labs</a:t>
            </a:r>
            <a:r>
              <a:rPr lang="fr-FR" sz="2800" b="1" dirty="0">
                <a:solidFill>
                  <a:srgbClr val="FF0000"/>
                </a:solidFill>
              </a:rPr>
              <a:t> to </a:t>
            </a:r>
            <a:r>
              <a:rPr lang="fr-FR" sz="2800" b="1" dirty="0" err="1">
                <a:solidFill>
                  <a:srgbClr val="FF0000"/>
                </a:solidFill>
              </a:rPr>
              <a:t>reach</a:t>
            </a:r>
            <a:r>
              <a:rPr lang="fr-FR" sz="2800" b="1" dirty="0">
                <a:solidFill>
                  <a:srgbClr val="FF0000"/>
                </a:solidFill>
              </a:rPr>
              <a:t> a minimum data </a:t>
            </a:r>
            <a:r>
              <a:rPr lang="fr-FR" sz="2800" b="1" dirty="0" err="1">
                <a:solidFill>
                  <a:srgbClr val="FF0000"/>
                </a:solidFill>
              </a:rPr>
              <a:t>quality</a:t>
            </a:r>
            <a:r>
              <a:rPr lang="fr-FR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DF8CA1-9CA9-96BB-1581-00B483555F77}"/>
              </a:ext>
            </a:extLst>
          </p:cNvPr>
          <p:cNvSpPr txBox="1"/>
          <p:nvPr/>
        </p:nvSpPr>
        <p:spPr>
          <a:xfrm>
            <a:off x="0" y="2490781"/>
            <a:ext cx="11778850" cy="707886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For 5 </a:t>
            </a:r>
            <a:r>
              <a:rPr lang="fr-FR" sz="2000" b="1" dirty="0" err="1"/>
              <a:t>years</a:t>
            </a:r>
            <a:r>
              <a:rPr lang="fr-FR" sz="2000" b="1" dirty="0"/>
              <a:t>, </a:t>
            </a:r>
            <a:r>
              <a:rPr lang="fr-FR" sz="2000" b="1" dirty="0" err="1"/>
              <a:t>GLOSOLAN</a:t>
            </a:r>
            <a:r>
              <a:rPr lang="fr-FR" sz="2000" b="1" dirty="0"/>
              <a:t> has been </a:t>
            </a:r>
            <a:r>
              <a:rPr lang="fr-FR" sz="2000" b="1" dirty="0" err="1"/>
              <a:t>helping</a:t>
            </a:r>
            <a:r>
              <a:rPr lang="fr-FR" sz="2000" b="1" dirty="0"/>
              <a:t> </a:t>
            </a:r>
            <a:r>
              <a:rPr lang="fr-FR" sz="2000" b="1" dirty="0" err="1"/>
              <a:t>soil</a:t>
            </a:r>
            <a:r>
              <a:rPr lang="fr-FR" sz="2000" b="1" dirty="0"/>
              <a:t> </a:t>
            </a:r>
            <a:r>
              <a:rPr lang="fr-FR" sz="2000" b="1" dirty="0" err="1"/>
              <a:t>labs</a:t>
            </a:r>
            <a:r>
              <a:rPr lang="fr-FR" sz="2000" b="1" dirty="0"/>
              <a:t> </a:t>
            </a:r>
            <a:r>
              <a:rPr lang="fr-FR" sz="2000" b="1" dirty="0" err="1"/>
              <a:t>producing</a:t>
            </a:r>
            <a:r>
              <a:rPr lang="fr-FR" sz="2000" b="1" dirty="0"/>
              <a:t> reliable and comparable </a:t>
            </a:r>
            <a:r>
              <a:rPr lang="fr-FR" sz="2000" b="1" dirty="0" err="1"/>
              <a:t>soil</a:t>
            </a:r>
            <a:r>
              <a:rPr lang="fr-FR" sz="2000" b="1" dirty="0"/>
              <a:t> data</a:t>
            </a:r>
          </a:p>
          <a:p>
            <a:pPr algn="ctr"/>
            <a:r>
              <a:rPr lang="fr-FR" sz="2000" b="1" dirty="0"/>
              <a:t>by </a:t>
            </a:r>
            <a:r>
              <a:rPr lang="fr-FR" sz="2000" b="1" dirty="0" err="1"/>
              <a:t>providing</a:t>
            </a:r>
            <a:r>
              <a:rPr lang="fr-FR" sz="2000" b="1" dirty="0"/>
              <a:t> SOPs, </a:t>
            </a:r>
            <a:r>
              <a:rPr lang="fr-FR" sz="2000" b="1" dirty="0" err="1"/>
              <a:t>video</a:t>
            </a:r>
            <a:r>
              <a:rPr lang="fr-FR" sz="2000" b="1" dirty="0"/>
              <a:t> </a:t>
            </a:r>
            <a:r>
              <a:rPr lang="fr-FR" sz="2000" b="1" dirty="0" err="1"/>
              <a:t>explaining</a:t>
            </a:r>
            <a:r>
              <a:rPr lang="fr-FR" sz="2000" b="1" dirty="0"/>
              <a:t> SOPs, trainings, webinars, </a:t>
            </a:r>
            <a:r>
              <a:rPr lang="fr-FR" sz="2000" b="1" dirty="0" err="1"/>
              <a:t>technical</a:t>
            </a:r>
            <a:r>
              <a:rPr lang="fr-FR" sz="2000" b="1" dirty="0"/>
              <a:t> publications, etc…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77787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6EF1B9C-A1A6-3E4A-E327-ED29897F07DD}"/>
              </a:ext>
            </a:extLst>
          </p:cNvPr>
          <p:cNvSpPr txBox="1"/>
          <p:nvPr/>
        </p:nvSpPr>
        <p:spPr>
          <a:xfrm>
            <a:off x="1376245" y="1741944"/>
            <a:ext cx="9149950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Part 1 = </a:t>
            </a:r>
            <a:r>
              <a:rPr lang="fr-FR" sz="4000" b="1" dirty="0" err="1"/>
              <a:t>assessment</a:t>
            </a:r>
            <a:r>
              <a:rPr lang="fr-FR" sz="4000" b="1" dirty="0"/>
              <a:t>:</a:t>
            </a:r>
          </a:p>
          <a:p>
            <a:pPr algn="ctr"/>
            <a:endParaRPr lang="fr-FR" sz="4000" b="1" dirty="0"/>
          </a:p>
          <a:p>
            <a:pPr algn="ctr"/>
            <a:r>
              <a:rPr lang="fr-FR" sz="4000" b="1" dirty="0">
                <a:solidFill>
                  <a:srgbClr val="0432FF"/>
                </a:solidFill>
              </a:rPr>
              <a:t>how </a:t>
            </a:r>
            <a:r>
              <a:rPr lang="fr-FR" sz="4000" b="1" dirty="0">
                <a:solidFill>
                  <a:srgbClr val="FF0000"/>
                </a:solidFill>
              </a:rPr>
              <a:t>reliable and comparable are</a:t>
            </a:r>
          </a:p>
          <a:p>
            <a:pPr algn="ctr"/>
            <a:r>
              <a:rPr lang="fr-FR" sz="4000" b="1" dirty="0">
                <a:solidFill>
                  <a:srgbClr val="FF0000"/>
                </a:solidFill>
              </a:rPr>
              <a:t> </a:t>
            </a:r>
            <a:r>
              <a:rPr lang="fr-FR" sz="4000" b="1" dirty="0">
                <a:solidFill>
                  <a:srgbClr val="0432FF"/>
                </a:solidFill>
              </a:rPr>
              <a:t>the data </a:t>
            </a:r>
            <a:r>
              <a:rPr lang="fr-FR" sz="4000" b="1" dirty="0" err="1">
                <a:solidFill>
                  <a:srgbClr val="0432FF"/>
                </a:solidFill>
              </a:rPr>
              <a:t>produced</a:t>
            </a:r>
            <a:r>
              <a:rPr lang="fr-FR" sz="4000" b="1" dirty="0">
                <a:solidFill>
                  <a:srgbClr val="0432FF"/>
                </a:solidFill>
              </a:rPr>
              <a:t> by </a:t>
            </a:r>
            <a:r>
              <a:rPr lang="fr-FR" sz="4000" b="1" dirty="0" err="1">
                <a:solidFill>
                  <a:srgbClr val="0432FF"/>
                </a:solidFill>
              </a:rPr>
              <a:t>soil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laboratories</a:t>
            </a:r>
            <a:r>
              <a:rPr lang="fr-FR" sz="4000" b="1" dirty="0">
                <a:solidFill>
                  <a:srgbClr val="0432FF"/>
                </a:solidFill>
              </a:rPr>
              <a:t>?</a:t>
            </a:r>
          </a:p>
          <a:p>
            <a:pPr algn="ctr"/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450251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2CC3D0-A024-92FB-A266-670A510BDA23}"/>
              </a:ext>
            </a:extLst>
          </p:cNvPr>
          <p:cNvSpPr/>
          <p:nvPr/>
        </p:nvSpPr>
        <p:spPr>
          <a:xfrm>
            <a:off x="1748790" y="5888990"/>
            <a:ext cx="9189720" cy="969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8714E0D-0FC5-3A34-217E-0D46A0D534E5}"/>
              </a:ext>
            </a:extLst>
          </p:cNvPr>
          <p:cNvSpPr txBox="1"/>
          <p:nvPr/>
        </p:nvSpPr>
        <p:spPr>
          <a:xfrm>
            <a:off x="192405" y="713244"/>
            <a:ext cx="118071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ctr">
              <a:buFont typeface="Symbol" pitchFamily="2" charset="2"/>
              <a:buChar char="Þ"/>
            </a:pPr>
            <a:r>
              <a:rPr lang="fr-FR" sz="4000" b="1" dirty="0" err="1">
                <a:solidFill>
                  <a:srgbClr val="0432FF"/>
                </a:solidFill>
              </a:rPr>
              <a:t>Launching</a:t>
            </a:r>
            <a:r>
              <a:rPr lang="fr-FR" sz="4000" b="1" dirty="0">
                <a:solidFill>
                  <a:srgbClr val="0432FF"/>
                </a:solidFill>
              </a:rPr>
              <a:t> a global (</a:t>
            </a:r>
            <a:r>
              <a:rPr lang="fr-FR" sz="4000" b="1" dirty="0" err="1">
                <a:solidFill>
                  <a:srgbClr val="0432FF"/>
                </a:solidFill>
              </a:rPr>
              <a:t>planet</a:t>
            </a:r>
            <a:r>
              <a:rPr lang="fr-FR" sz="4000" b="1" dirty="0">
                <a:solidFill>
                  <a:srgbClr val="0432FF"/>
                </a:solidFill>
              </a:rPr>
              <a:t>)  </a:t>
            </a:r>
            <a:r>
              <a:rPr lang="fr-FR" sz="4000" b="1" dirty="0" err="1">
                <a:solidFill>
                  <a:srgbClr val="0432FF"/>
                </a:solidFill>
              </a:rPr>
              <a:t>proficiency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testing</a:t>
            </a:r>
            <a:r>
              <a:rPr lang="fr-FR" sz="4000" b="1" dirty="0">
                <a:solidFill>
                  <a:srgbClr val="0432FF"/>
                </a:solidFill>
              </a:rPr>
              <a:t> (PT)</a:t>
            </a:r>
          </a:p>
          <a:p>
            <a:pPr algn="ctr"/>
            <a:r>
              <a:rPr lang="fr-FR" sz="4000" b="1" dirty="0">
                <a:solidFill>
                  <a:srgbClr val="0432FF"/>
                </a:solidFill>
              </a:rPr>
              <a:t>  or inter-</a:t>
            </a:r>
            <a:r>
              <a:rPr lang="fr-FR" sz="4000" b="1" dirty="0" err="1">
                <a:solidFill>
                  <a:srgbClr val="0432FF"/>
                </a:solidFill>
              </a:rPr>
              <a:t>laboratory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comparison</a:t>
            </a:r>
            <a:r>
              <a:rPr lang="fr-FR" sz="4000" dirty="0"/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794979-9C42-FDBF-9704-3AC0B3AF4D4A}"/>
              </a:ext>
            </a:extLst>
          </p:cNvPr>
          <p:cNvSpPr txBox="1"/>
          <p:nvPr/>
        </p:nvSpPr>
        <p:spPr>
          <a:xfrm>
            <a:off x="0" y="2546747"/>
            <a:ext cx="11807190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The PT design </a:t>
            </a:r>
            <a:r>
              <a:rPr lang="fr-FR" sz="4000" dirty="0" err="1"/>
              <a:t>was</a:t>
            </a:r>
            <a:r>
              <a:rPr lang="fr-FR" sz="4000" dirty="0"/>
              <a:t> </a:t>
            </a:r>
            <a:r>
              <a:rPr lang="fr-FR" sz="4000" dirty="0" err="1"/>
              <a:t>decided</a:t>
            </a:r>
            <a:r>
              <a:rPr lang="fr-FR" sz="4000" dirty="0"/>
              <a:t> </a:t>
            </a:r>
            <a:r>
              <a:rPr lang="fr-FR" sz="4000" dirty="0" err="1"/>
              <a:t>according</a:t>
            </a:r>
            <a:r>
              <a:rPr lang="fr-FR" sz="4000" dirty="0"/>
              <a:t> to: 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 err="1"/>
              <a:t>our</a:t>
            </a:r>
            <a:r>
              <a:rPr lang="fr-FR" sz="4000" dirty="0"/>
              <a:t> QUESTIONS </a:t>
            </a:r>
            <a:r>
              <a:rPr lang="fr-FR" sz="2400" dirty="0"/>
              <a:t>(</a:t>
            </a:r>
            <a:r>
              <a:rPr lang="fr-FR" sz="2400" dirty="0" err="1"/>
              <a:t>reliability</a:t>
            </a:r>
            <a:r>
              <a:rPr lang="fr-FR" sz="2400" dirty="0"/>
              <a:t> / </a:t>
            </a:r>
            <a:r>
              <a:rPr lang="fr-FR" sz="2400" dirty="0" err="1"/>
              <a:t>comparability</a:t>
            </a:r>
            <a:r>
              <a:rPr lang="fr-FR" sz="2400" dirty="0"/>
              <a:t>)</a:t>
            </a:r>
            <a:r>
              <a:rPr lang="fr-FR" sz="4000" dirty="0"/>
              <a:t> </a:t>
            </a:r>
          </a:p>
          <a:p>
            <a:pPr algn="ctr"/>
            <a:endParaRPr lang="fr-FR" sz="4000" u="sng" dirty="0"/>
          </a:p>
          <a:p>
            <a:pPr algn="ctr"/>
            <a:r>
              <a:rPr lang="fr-FR" sz="4000" u="sng" dirty="0"/>
              <a:t>&amp; </a:t>
            </a:r>
            <a:r>
              <a:rPr lang="fr-FR" sz="4000" u="sng" dirty="0" err="1"/>
              <a:t>FEASABILITY</a:t>
            </a:r>
            <a:endParaRPr lang="fr-FR" sz="4000" u="sng" dirty="0"/>
          </a:p>
          <a:p>
            <a:pPr algn="ctr"/>
            <a:r>
              <a:rPr lang="fr-FR" sz="2800" dirty="0"/>
              <a:t>(</a:t>
            </a:r>
            <a:r>
              <a:rPr lang="fr-FR" sz="2800" dirty="0" err="1"/>
              <a:t>number</a:t>
            </a:r>
            <a:r>
              <a:rPr lang="fr-FR" sz="2800" dirty="0"/>
              <a:t> of </a:t>
            </a:r>
            <a:r>
              <a:rPr lang="fr-FR" sz="2800" dirty="0" err="1"/>
              <a:t>soil</a:t>
            </a:r>
            <a:r>
              <a:rPr lang="fr-FR" sz="2800" dirty="0"/>
              <a:t> types, </a:t>
            </a:r>
            <a:r>
              <a:rPr lang="fr-FR" sz="2800" dirty="0" err="1"/>
              <a:t>cost</a:t>
            </a:r>
            <a:r>
              <a:rPr lang="fr-FR" sz="2800" dirty="0"/>
              <a:t> of </a:t>
            </a:r>
            <a:r>
              <a:rPr lang="fr-FR" sz="2800" dirty="0" err="1"/>
              <a:t>preparation</a:t>
            </a:r>
            <a:r>
              <a:rPr lang="fr-FR" sz="2800" dirty="0"/>
              <a:t> </a:t>
            </a:r>
            <a:r>
              <a:rPr lang="fr-FR" sz="2800" dirty="0" err="1"/>
              <a:t>including</a:t>
            </a:r>
            <a:r>
              <a:rPr lang="fr-FR" sz="2800" dirty="0"/>
              <a:t> irradiation,</a:t>
            </a:r>
          </a:p>
          <a:p>
            <a:pPr algn="ctr"/>
            <a:r>
              <a:rPr lang="fr-FR" sz="2800" dirty="0" err="1"/>
              <a:t>cost</a:t>
            </a:r>
            <a:r>
              <a:rPr lang="fr-FR" sz="2800" dirty="0"/>
              <a:t> of </a:t>
            </a:r>
            <a:r>
              <a:rPr lang="fr-FR" sz="2800" dirty="0" err="1"/>
              <a:t>sending</a:t>
            </a:r>
            <a:r>
              <a:rPr lang="fr-FR" sz="2800" dirty="0"/>
              <a:t> </a:t>
            </a:r>
            <a:r>
              <a:rPr lang="fr-FR" sz="2800" dirty="0" err="1"/>
              <a:t>worlwide</a:t>
            </a:r>
            <a:r>
              <a:rPr lang="fr-FR" sz="2800" dirty="0"/>
              <a:t>, </a:t>
            </a:r>
            <a:r>
              <a:rPr lang="fr-FR" sz="2800" dirty="0" err="1"/>
              <a:t>etc</a:t>
            </a:r>
            <a:r>
              <a:rPr lang="fr-FR" sz="2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8277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QUESTIONS: 2 + 1 more 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RELIABILITY</a:t>
            </a:r>
            <a:r>
              <a:rPr lang="fr-FR" sz="2800" b="1" dirty="0">
                <a:solidFill>
                  <a:srgbClr val="0432FF"/>
                </a:solidFill>
              </a:rPr>
              <a:t>: for </a:t>
            </a:r>
            <a:r>
              <a:rPr lang="fr-FR" sz="2800" b="1" dirty="0" err="1">
                <a:solidFill>
                  <a:srgbClr val="0432FF"/>
                </a:solidFill>
              </a:rPr>
              <a:t>each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lab</a:t>
            </a:r>
            <a:r>
              <a:rPr lang="fr-FR" sz="2800" b="1" dirty="0">
                <a:solidFill>
                  <a:srgbClr val="0432FF"/>
                </a:solidFill>
              </a:rPr>
              <a:t>, </a:t>
            </a:r>
            <a:r>
              <a:rPr lang="fr-FR" sz="2800" b="1" dirty="0" err="1">
                <a:solidFill>
                  <a:srgbClr val="0432FF"/>
                </a:solidFill>
              </a:rPr>
              <a:t>what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its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precision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  <a:p>
            <a:pPr algn="ctr"/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400" b="1" dirty="0"/>
              <a:t>(i.e. </a:t>
            </a:r>
            <a:r>
              <a:rPr lang="fr-FR" sz="2400" b="1" dirty="0" err="1"/>
              <a:t>when</a:t>
            </a:r>
            <a:r>
              <a:rPr lang="fr-FR" sz="2400" b="1" dirty="0"/>
              <a:t> </a:t>
            </a:r>
            <a:r>
              <a:rPr lang="fr-FR" sz="2400" b="1" dirty="0" err="1"/>
              <a:t>analysing</a:t>
            </a:r>
            <a:r>
              <a:rPr lang="fr-FR" sz="2400" b="1" dirty="0"/>
              <a:t> </a:t>
            </a:r>
            <a:r>
              <a:rPr lang="fr-FR" sz="2400" b="1" dirty="0" err="1"/>
              <a:t>several</a:t>
            </a:r>
            <a:r>
              <a:rPr lang="fr-FR" sz="2400" b="1" dirty="0"/>
              <a:t> times the </a:t>
            </a:r>
            <a:r>
              <a:rPr lang="fr-FR" sz="2400" b="1" dirty="0" err="1"/>
              <a:t>same</a:t>
            </a:r>
            <a:r>
              <a:rPr lang="fr-FR" sz="2400" b="1" dirty="0"/>
              <a:t> </a:t>
            </a:r>
            <a:r>
              <a:rPr lang="fr-FR" sz="2400" b="1" dirty="0" err="1"/>
              <a:t>sample</a:t>
            </a:r>
            <a:r>
              <a:rPr lang="fr-FR" sz="2400" b="1" dirty="0"/>
              <a:t>,</a:t>
            </a:r>
          </a:p>
          <a:p>
            <a:pPr algn="ctr"/>
            <a:r>
              <a:rPr lang="fr-FR" sz="2400" b="1" dirty="0"/>
              <a:t> how close are the </a:t>
            </a:r>
            <a:r>
              <a:rPr lang="fr-FR" sz="2400" b="1" dirty="0" err="1"/>
              <a:t>results</a:t>
            </a:r>
            <a:r>
              <a:rPr lang="fr-FR" sz="2400" b="1" dirty="0"/>
              <a:t>?)</a:t>
            </a:r>
          </a:p>
          <a:p>
            <a:r>
              <a:rPr lang="fr-FR" sz="2800" b="1" dirty="0"/>
              <a:t> </a:t>
            </a:r>
          </a:p>
          <a:p>
            <a:r>
              <a:rPr lang="fr-FR" sz="2800" b="1" dirty="0">
                <a:solidFill>
                  <a:srgbClr val="0432FF"/>
                </a:solidFill>
              </a:rPr>
              <a:t>2. </a:t>
            </a:r>
            <a:r>
              <a:rPr lang="fr-FR" sz="2800" b="1" dirty="0" err="1">
                <a:solidFill>
                  <a:srgbClr val="0432FF"/>
                </a:solidFill>
              </a:rPr>
              <a:t>COMPARABILITY</a:t>
            </a:r>
            <a:r>
              <a:rPr lang="fr-FR" sz="2800" b="1" dirty="0">
                <a:solidFill>
                  <a:srgbClr val="0432FF"/>
                </a:solidFill>
              </a:rPr>
              <a:t>: </a:t>
            </a:r>
            <a:r>
              <a:rPr lang="fr-FR" sz="2800" b="1" dirty="0" err="1">
                <a:solidFill>
                  <a:srgbClr val="0432FF"/>
                </a:solidFill>
              </a:rPr>
              <a:t>among</a:t>
            </a:r>
            <a:r>
              <a:rPr lang="fr-FR" sz="2800" b="1" dirty="0">
                <a:solidFill>
                  <a:srgbClr val="0432FF"/>
                </a:solidFill>
              </a:rPr>
              <a:t> all </a:t>
            </a:r>
            <a:r>
              <a:rPr lang="fr-FR" sz="2800" b="1" dirty="0" err="1">
                <a:solidFill>
                  <a:srgbClr val="0432FF"/>
                </a:solidFill>
              </a:rPr>
              <a:t>labs</a:t>
            </a:r>
            <a:r>
              <a:rPr lang="fr-FR" sz="2800" b="1" dirty="0">
                <a:solidFill>
                  <a:srgbClr val="0432FF"/>
                </a:solidFill>
              </a:rPr>
              <a:t>, dispersion of </a:t>
            </a:r>
            <a:r>
              <a:rPr lang="fr-FR" sz="2800" b="1" dirty="0" err="1">
                <a:solidFill>
                  <a:srgbClr val="0432FF"/>
                </a:solidFill>
              </a:rPr>
              <a:t>their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results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  <a:p>
            <a:pPr algn="ctr"/>
            <a:r>
              <a:rPr lang="fr-FR" sz="2400" b="1" dirty="0"/>
              <a:t>(i.e. </a:t>
            </a:r>
            <a:r>
              <a:rPr lang="fr-FR" sz="2400" b="1" dirty="0" err="1"/>
              <a:t>when</a:t>
            </a:r>
            <a:r>
              <a:rPr lang="fr-FR" sz="2400" b="1" dirty="0"/>
              <a:t> the </a:t>
            </a:r>
            <a:r>
              <a:rPr lang="fr-FR" sz="2400" b="1" dirty="0" err="1"/>
              <a:t>same</a:t>
            </a:r>
            <a:r>
              <a:rPr lang="fr-FR" sz="2400" b="1" dirty="0"/>
              <a:t> </a:t>
            </a:r>
            <a:r>
              <a:rPr lang="fr-FR" sz="2400" b="1" dirty="0" err="1"/>
              <a:t>sample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analysed</a:t>
            </a:r>
            <a:r>
              <a:rPr lang="fr-FR" sz="2400" b="1" dirty="0"/>
              <a:t> by </a:t>
            </a:r>
            <a:r>
              <a:rPr lang="fr-FR" sz="2400" b="1" dirty="0" err="1"/>
              <a:t>several</a:t>
            </a:r>
            <a:r>
              <a:rPr lang="fr-FR" sz="2400" b="1" dirty="0"/>
              <a:t> </a:t>
            </a:r>
            <a:r>
              <a:rPr lang="fr-FR" sz="2400" b="1" dirty="0" err="1"/>
              <a:t>labs</a:t>
            </a:r>
            <a:r>
              <a:rPr lang="fr-FR" sz="2400" b="1" dirty="0"/>
              <a:t>,</a:t>
            </a:r>
          </a:p>
          <a:p>
            <a:pPr algn="ctr"/>
            <a:r>
              <a:rPr lang="fr-FR" sz="2400" b="1" dirty="0"/>
              <a:t>how close are the </a:t>
            </a:r>
            <a:r>
              <a:rPr lang="fr-FR" sz="2400" b="1" dirty="0" err="1"/>
              <a:t>results</a:t>
            </a:r>
            <a:r>
              <a:rPr lang="fr-FR" sz="2400" b="1" dirty="0"/>
              <a:t>?)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r>
              <a:rPr lang="fr-FR" sz="2800" b="1" dirty="0">
                <a:solidFill>
                  <a:srgbClr val="0432FF"/>
                </a:solidFill>
              </a:rPr>
              <a:t>3. </a:t>
            </a:r>
            <a:endParaRPr lang="fr-FR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2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QUESTIONS: 2 + 1 more 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RELIABILITY</a:t>
            </a:r>
            <a:r>
              <a:rPr lang="fr-FR" sz="2800" b="1" dirty="0">
                <a:solidFill>
                  <a:srgbClr val="0432FF"/>
                </a:solidFill>
              </a:rPr>
              <a:t>: for </a:t>
            </a:r>
            <a:r>
              <a:rPr lang="fr-FR" sz="2800" b="1" dirty="0" err="1">
                <a:solidFill>
                  <a:srgbClr val="0432FF"/>
                </a:solidFill>
              </a:rPr>
              <a:t>each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lab</a:t>
            </a:r>
            <a:r>
              <a:rPr lang="fr-FR" sz="2800" b="1" dirty="0">
                <a:solidFill>
                  <a:srgbClr val="0432FF"/>
                </a:solidFill>
              </a:rPr>
              <a:t>, </a:t>
            </a:r>
            <a:r>
              <a:rPr lang="fr-FR" sz="2800" b="1" dirty="0" err="1">
                <a:solidFill>
                  <a:srgbClr val="0432FF"/>
                </a:solidFill>
              </a:rPr>
              <a:t>what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its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precision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  <a:p>
            <a:pPr algn="ctr"/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400" b="1" dirty="0"/>
              <a:t>(i.e. </a:t>
            </a:r>
            <a:r>
              <a:rPr lang="fr-FR" sz="2400" b="1" dirty="0" err="1"/>
              <a:t>when</a:t>
            </a:r>
            <a:r>
              <a:rPr lang="fr-FR" sz="2400" b="1" dirty="0"/>
              <a:t> </a:t>
            </a:r>
            <a:r>
              <a:rPr lang="fr-FR" sz="2400" b="1" dirty="0" err="1"/>
              <a:t>analysing</a:t>
            </a:r>
            <a:r>
              <a:rPr lang="fr-FR" sz="2400" b="1" dirty="0"/>
              <a:t> </a:t>
            </a:r>
            <a:r>
              <a:rPr lang="fr-FR" sz="2400" b="1" dirty="0" err="1"/>
              <a:t>several</a:t>
            </a:r>
            <a:r>
              <a:rPr lang="fr-FR" sz="2400" b="1" dirty="0"/>
              <a:t> times the </a:t>
            </a:r>
            <a:r>
              <a:rPr lang="fr-FR" sz="2400" b="1" dirty="0" err="1"/>
              <a:t>same</a:t>
            </a:r>
            <a:r>
              <a:rPr lang="fr-FR" sz="2400" b="1" dirty="0"/>
              <a:t> </a:t>
            </a:r>
            <a:r>
              <a:rPr lang="fr-FR" sz="2400" b="1" dirty="0" err="1"/>
              <a:t>sample</a:t>
            </a:r>
            <a:r>
              <a:rPr lang="fr-FR" sz="2400" b="1" dirty="0"/>
              <a:t>,</a:t>
            </a:r>
          </a:p>
          <a:p>
            <a:pPr algn="ctr"/>
            <a:r>
              <a:rPr lang="fr-FR" sz="2400" b="1" dirty="0"/>
              <a:t> how close are the </a:t>
            </a:r>
            <a:r>
              <a:rPr lang="fr-FR" sz="2400" b="1" dirty="0" err="1"/>
              <a:t>results</a:t>
            </a:r>
            <a:r>
              <a:rPr lang="fr-FR" sz="2400" b="1" dirty="0"/>
              <a:t>?)</a:t>
            </a:r>
          </a:p>
          <a:p>
            <a:r>
              <a:rPr lang="fr-FR" sz="2800" b="1" dirty="0"/>
              <a:t> </a:t>
            </a:r>
          </a:p>
          <a:p>
            <a:r>
              <a:rPr lang="fr-FR" sz="2800" b="1" dirty="0">
                <a:solidFill>
                  <a:srgbClr val="0432FF"/>
                </a:solidFill>
              </a:rPr>
              <a:t>2. </a:t>
            </a:r>
            <a:r>
              <a:rPr lang="fr-FR" sz="2800" b="1" dirty="0" err="1">
                <a:solidFill>
                  <a:srgbClr val="0432FF"/>
                </a:solidFill>
              </a:rPr>
              <a:t>COMPARABILITY</a:t>
            </a:r>
            <a:r>
              <a:rPr lang="fr-FR" sz="2800" b="1" dirty="0">
                <a:solidFill>
                  <a:srgbClr val="0432FF"/>
                </a:solidFill>
              </a:rPr>
              <a:t>: </a:t>
            </a:r>
            <a:r>
              <a:rPr lang="fr-FR" sz="2800" b="1" dirty="0" err="1">
                <a:solidFill>
                  <a:srgbClr val="0432FF"/>
                </a:solidFill>
              </a:rPr>
              <a:t>among</a:t>
            </a:r>
            <a:r>
              <a:rPr lang="fr-FR" sz="2800" b="1" dirty="0">
                <a:solidFill>
                  <a:srgbClr val="0432FF"/>
                </a:solidFill>
              </a:rPr>
              <a:t> all </a:t>
            </a:r>
            <a:r>
              <a:rPr lang="fr-FR" sz="2800" b="1" dirty="0" err="1">
                <a:solidFill>
                  <a:srgbClr val="0432FF"/>
                </a:solidFill>
              </a:rPr>
              <a:t>labs</a:t>
            </a:r>
            <a:r>
              <a:rPr lang="fr-FR" sz="2800" b="1" dirty="0">
                <a:solidFill>
                  <a:srgbClr val="0432FF"/>
                </a:solidFill>
              </a:rPr>
              <a:t>, dispersion of </a:t>
            </a:r>
            <a:r>
              <a:rPr lang="fr-FR" sz="2800" b="1" dirty="0" err="1">
                <a:solidFill>
                  <a:srgbClr val="0432FF"/>
                </a:solidFill>
              </a:rPr>
              <a:t>their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results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  <a:p>
            <a:pPr algn="ctr"/>
            <a:r>
              <a:rPr lang="fr-FR" sz="2400" b="1" dirty="0"/>
              <a:t>(i.e. </a:t>
            </a:r>
            <a:r>
              <a:rPr lang="fr-FR" sz="2400" b="1" dirty="0" err="1"/>
              <a:t>when</a:t>
            </a:r>
            <a:r>
              <a:rPr lang="fr-FR" sz="2400" b="1" dirty="0"/>
              <a:t> the </a:t>
            </a:r>
            <a:r>
              <a:rPr lang="fr-FR" sz="2400" b="1" dirty="0" err="1"/>
              <a:t>same</a:t>
            </a:r>
            <a:r>
              <a:rPr lang="fr-FR" sz="2400" b="1" dirty="0"/>
              <a:t> </a:t>
            </a:r>
            <a:r>
              <a:rPr lang="fr-FR" sz="2400" b="1" dirty="0" err="1"/>
              <a:t>sample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analysed</a:t>
            </a:r>
            <a:r>
              <a:rPr lang="fr-FR" sz="2400" b="1" dirty="0"/>
              <a:t> by </a:t>
            </a:r>
            <a:r>
              <a:rPr lang="fr-FR" sz="2400" b="1" dirty="0" err="1"/>
              <a:t>several</a:t>
            </a:r>
            <a:r>
              <a:rPr lang="fr-FR" sz="2400" b="1" dirty="0"/>
              <a:t> </a:t>
            </a:r>
            <a:r>
              <a:rPr lang="fr-FR" sz="2400" b="1" dirty="0" err="1"/>
              <a:t>labs</a:t>
            </a:r>
            <a:r>
              <a:rPr lang="fr-FR" sz="2400" b="1" dirty="0"/>
              <a:t>,</a:t>
            </a:r>
          </a:p>
          <a:p>
            <a:pPr algn="ctr"/>
            <a:r>
              <a:rPr lang="fr-FR" sz="2400" b="1" dirty="0"/>
              <a:t>how close are the </a:t>
            </a:r>
            <a:r>
              <a:rPr lang="fr-FR" sz="2400" b="1" dirty="0" err="1"/>
              <a:t>results</a:t>
            </a:r>
            <a:r>
              <a:rPr lang="fr-FR" sz="2400" b="1" dirty="0"/>
              <a:t>?)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r>
              <a:rPr lang="fr-FR" sz="2800" b="1" dirty="0">
                <a:solidFill>
                  <a:srgbClr val="0432FF"/>
                </a:solidFill>
              </a:rPr>
              <a:t>3. REFERENCE VALUE : at global </a:t>
            </a:r>
            <a:r>
              <a:rPr lang="fr-FR" sz="2800" b="1" dirty="0" err="1">
                <a:solidFill>
                  <a:srgbClr val="0432FF"/>
                </a:solidFill>
              </a:rPr>
              <a:t>scale</a:t>
            </a:r>
            <a:r>
              <a:rPr lang="fr-FR" sz="2800" b="1" dirty="0">
                <a:solidFill>
                  <a:srgbClr val="0432FF"/>
                </a:solidFill>
              </a:rPr>
              <a:t>, consensus value = </a:t>
            </a:r>
            <a:r>
              <a:rPr lang="fr-FR" sz="2800" b="1" dirty="0" err="1">
                <a:solidFill>
                  <a:srgbClr val="0432FF"/>
                </a:solidFill>
              </a:rPr>
              <a:t>reference</a:t>
            </a:r>
            <a:r>
              <a:rPr lang="fr-FR" sz="2800" b="1" dirty="0">
                <a:solidFill>
                  <a:srgbClr val="0432FF"/>
                </a:solidFill>
              </a:rPr>
              <a:t> value?</a:t>
            </a:r>
          </a:p>
          <a:p>
            <a:pPr algn="ctr"/>
            <a:r>
              <a:rPr lang="fr-FR" sz="2400" b="1" dirty="0"/>
              <a:t>(i.e. on a </a:t>
            </a:r>
            <a:r>
              <a:rPr lang="fr-FR" sz="2400" b="1" dirty="0" err="1"/>
              <a:t>statistical</a:t>
            </a:r>
            <a:r>
              <a:rPr lang="fr-FR" sz="2400" b="1" dirty="0"/>
              <a:t> and </a:t>
            </a:r>
            <a:r>
              <a:rPr lang="fr-FR" sz="2400" b="1" dirty="0" err="1"/>
              <a:t>practical</a:t>
            </a:r>
            <a:r>
              <a:rPr lang="fr-FR" sz="2400" b="1" dirty="0"/>
              <a:t> </a:t>
            </a:r>
            <a:r>
              <a:rPr lang="fr-FR" sz="2400" b="1" dirty="0" err="1"/>
              <a:t>view</a:t>
            </a:r>
            <a:r>
              <a:rPr lang="fr-FR" sz="2400" b="1" dirty="0"/>
              <a:t> point,</a:t>
            </a:r>
          </a:p>
          <a:p>
            <a:pPr algn="ctr"/>
            <a:r>
              <a:rPr lang="fr-FR" sz="2400" b="1" dirty="0"/>
              <a:t>can </a:t>
            </a:r>
            <a:r>
              <a:rPr lang="fr-FR" sz="2400" b="1" dirty="0" err="1"/>
              <a:t>we</a:t>
            </a:r>
            <a:r>
              <a:rPr lang="fr-FR" sz="2400" b="1" dirty="0"/>
              <a:t> </a:t>
            </a:r>
            <a:r>
              <a:rPr lang="fr-FR" sz="2400" b="1" dirty="0" err="1"/>
              <a:t>provide</a:t>
            </a:r>
            <a:r>
              <a:rPr lang="fr-FR" sz="2400" b="1" dirty="0"/>
              <a:t> </a:t>
            </a:r>
            <a:r>
              <a:rPr lang="fr-FR" sz="2400" b="1" dirty="0" err="1"/>
              <a:t>samples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</a:t>
            </a:r>
            <a:r>
              <a:rPr lang="fr-FR" sz="2400" b="1" dirty="0" err="1"/>
              <a:t>reference</a:t>
            </a:r>
            <a:r>
              <a:rPr lang="fr-FR" sz="2400" b="1" dirty="0"/>
              <a:t> values acceptable </a:t>
            </a:r>
            <a:r>
              <a:rPr lang="fr-FR" sz="2400" b="1" dirty="0" err="1"/>
              <a:t>worldwide</a:t>
            </a:r>
            <a:r>
              <a:rPr lang="fr-FR" sz="2400" b="1" dirty="0"/>
              <a:t>?)</a:t>
            </a:r>
          </a:p>
          <a:p>
            <a:endParaRPr lang="fr-FR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6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/>
          </a:p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r>
              <a:rPr lang="fr-FR" sz="2800" b="1" dirty="0">
                <a:solidFill>
                  <a:srgbClr val="0432FF"/>
                </a:solidFill>
              </a:rPr>
              <a:t>3. </a:t>
            </a: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range?</a:t>
            </a:r>
            <a:endParaRPr lang="fr-FR" sz="2400" b="1" dirty="0"/>
          </a:p>
          <a:p>
            <a:endParaRPr lang="fr-FR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97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1412D1-CCBF-C1C8-1DEE-6446BF19B768}"/>
              </a:ext>
            </a:extLst>
          </p:cNvPr>
          <p:cNvSpPr txBox="1"/>
          <p:nvPr/>
        </p:nvSpPr>
        <p:spPr>
          <a:xfrm>
            <a:off x="1748790" y="2057400"/>
            <a:ext cx="878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pH</a:t>
            </a:r>
            <a:r>
              <a:rPr lang="fr-FR" sz="2400" b="1" dirty="0"/>
              <a:t>: top </a:t>
            </a:r>
            <a:r>
              <a:rPr lang="fr-FR" sz="2400" b="1" dirty="0" err="1"/>
              <a:t>priority</a:t>
            </a:r>
            <a:r>
              <a:rPr lang="fr-FR" sz="2400" b="1" dirty="0"/>
              <a:t> but </a:t>
            </a:r>
            <a:r>
              <a:rPr lang="fr-FR" sz="2400" b="1" dirty="0" err="1"/>
              <a:t>difficult</a:t>
            </a:r>
            <a:r>
              <a:rPr lang="fr-FR" sz="2400" b="1" dirty="0"/>
              <a:t> </a:t>
            </a:r>
            <a:r>
              <a:rPr lang="fr-FR" sz="2400" b="1" dirty="0" err="1"/>
              <a:t>because</a:t>
            </a:r>
            <a:r>
              <a:rPr lang="fr-FR" sz="2400" b="1" dirty="0"/>
              <a:t> to </a:t>
            </a:r>
            <a:r>
              <a:rPr lang="fr-FR" sz="2400" b="1" dirty="0" err="1"/>
              <a:t>much</a:t>
            </a:r>
            <a:r>
              <a:rPr lang="fr-FR" sz="2400" b="1" dirty="0"/>
              <a:t>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weight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needed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07770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1412D1-CCBF-C1C8-1DEE-6446BF19B768}"/>
              </a:ext>
            </a:extLst>
          </p:cNvPr>
          <p:cNvSpPr txBox="1"/>
          <p:nvPr/>
        </p:nvSpPr>
        <p:spPr>
          <a:xfrm>
            <a:off x="1748790" y="2057400"/>
            <a:ext cx="878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pH: top </a:t>
            </a:r>
            <a:r>
              <a:rPr lang="fr-FR" sz="2400" b="1" dirty="0" err="1"/>
              <a:t>priority</a:t>
            </a:r>
            <a:r>
              <a:rPr lang="fr-FR" sz="2400" b="1" dirty="0"/>
              <a:t> but </a:t>
            </a:r>
            <a:r>
              <a:rPr lang="fr-FR" sz="2400" b="1" dirty="0" err="1"/>
              <a:t>difficult</a:t>
            </a:r>
            <a:r>
              <a:rPr lang="fr-FR" sz="2400" b="1" dirty="0"/>
              <a:t> </a:t>
            </a:r>
            <a:r>
              <a:rPr lang="fr-FR" sz="2400" b="1" dirty="0" err="1"/>
              <a:t>because</a:t>
            </a:r>
            <a:r>
              <a:rPr lang="fr-FR" sz="2400" b="1" dirty="0"/>
              <a:t> to </a:t>
            </a:r>
            <a:r>
              <a:rPr lang="fr-FR" sz="2400" b="1" dirty="0" err="1"/>
              <a:t>much</a:t>
            </a:r>
            <a:r>
              <a:rPr lang="fr-FR" sz="2400" b="1" dirty="0"/>
              <a:t>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weight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needed</a:t>
            </a:r>
            <a:endParaRPr lang="fr-FR" sz="24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D27BC7-A4CC-1FA5-AAEA-8956DABC73B5}"/>
              </a:ext>
            </a:extLst>
          </p:cNvPr>
          <p:cNvSpPr txBox="1"/>
          <p:nvPr/>
        </p:nvSpPr>
        <p:spPr>
          <a:xfrm>
            <a:off x="1748790" y="2941320"/>
            <a:ext cx="878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sz="2400" b="1" dirty="0"/>
              <a:t>: top </a:t>
            </a:r>
            <a:r>
              <a:rPr lang="fr-FR" sz="2400" b="1" dirty="0" err="1"/>
              <a:t>priority</a:t>
            </a:r>
            <a:r>
              <a:rPr lang="fr-FR" sz="2400" b="1" dirty="0"/>
              <a:t> </a:t>
            </a:r>
            <a:r>
              <a:rPr lang="fr-FR" sz="2400" b="1" dirty="0" err="1"/>
              <a:t>because</a:t>
            </a:r>
            <a:r>
              <a:rPr lang="fr-FR" sz="2400" b="1" dirty="0"/>
              <a:t> </a:t>
            </a:r>
          </a:p>
          <a:p>
            <a:r>
              <a:rPr lang="fr-FR" sz="2400" b="1" dirty="0"/>
              <a:t>	-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a main </a:t>
            </a:r>
            <a:r>
              <a:rPr lang="fr-FR" sz="2400" b="1" dirty="0" err="1"/>
              <a:t>compartment</a:t>
            </a:r>
            <a:r>
              <a:rPr lang="fr-FR" sz="2400" b="1" dirty="0"/>
              <a:t> in C cycle… global </a:t>
            </a:r>
            <a:r>
              <a:rPr lang="fr-FR" sz="2400" b="1" dirty="0" err="1"/>
              <a:t>warming</a:t>
            </a:r>
            <a:r>
              <a:rPr lang="fr-FR" sz="2400" b="1" dirty="0"/>
              <a:t>…</a:t>
            </a:r>
          </a:p>
          <a:p>
            <a:r>
              <a:rPr lang="fr-FR" sz="2400" b="1" dirty="0"/>
              <a:t>	- and…</a:t>
            </a:r>
          </a:p>
        </p:txBody>
      </p:sp>
    </p:spTree>
    <p:extLst>
      <p:ext uri="{BB962C8B-B14F-4D97-AF65-F5344CB8AC3E}">
        <p14:creationId xmlns:p14="http://schemas.microsoft.com/office/powerpoint/2010/main" val="1972592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502881C-527F-873E-EE1E-F828F8D630D3}"/>
              </a:ext>
            </a:extLst>
          </p:cNvPr>
          <p:cNvSpPr txBox="1"/>
          <p:nvPr/>
        </p:nvSpPr>
        <p:spPr>
          <a:xfrm>
            <a:off x="1750695" y="152723"/>
            <a:ext cx="183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/>
              <a:t>Context</a:t>
            </a:r>
            <a:r>
              <a:rPr lang="fr-FR" sz="3600" b="1" dirty="0"/>
              <a:t>:</a:t>
            </a:r>
            <a:r>
              <a:rPr lang="fr-FR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6F6F7D-25E9-E715-2B17-69345C397037}"/>
              </a:ext>
            </a:extLst>
          </p:cNvPr>
          <p:cNvSpPr txBox="1"/>
          <p:nvPr/>
        </p:nvSpPr>
        <p:spPr>
          <a:xfrm>
            <a:off x="1750695" y="2208767"/>
            <a:ext cx="8959215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&lt;&lt;</a:t>
            </a:r>
            <a:r>
              <a:rPr lang="fr-FR" sz="3200" dirty="0"/>
              <a:t>The mandate of the </a:t>
            </a:r>
            <a:r>
              <a:rPr lang="fr-FR" sz="3200" dirty="0" err="1"/>
              <a:t>GSP</a:t>
            </a:r>
            <a:r>
              <a:rPr lang="fr-FR" sz="3200" dirty="0"/>
              <a:t> </a:t>
            </a:r>
            <a:r>
              <a:rPr lang="fr-FR" sz="3200" dirty="0" err="1"/>
              <a:t>is</a:t>
            </a:r>
            <a:r>
              <a:rPr lang="fr-FR" sz="3200" dirty="0"/>
              <a:t> </a:t>
            </a:r>
          </a:p>
          <a:p>
            <a:r>
              <a:rPr lang="fr-FR" sz="3200" b="1" dirty="0">
                <a:solidFill>
                  <a:srgbClr val="0432FF"/>
                </a:solidFill>
              </a:rPr>
              <a:t>to </a:t>
            </a:r>
            <a:r>
              <a:rPr lang="fr-FR" sz="3200" b="1" dirty="0" err="1">
                <a:solidFill>
                  <a:srgbClr val="0432FF"/>
                </a:solidFill>
              </a:rPr>
              <a:t>improve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governance</a:t>
            </a:r>
            <a:r>
              <a:rPr lang="fr-FR" sz="3200" b="1" dirty="0">
                <a:solidFill>
                  <a:srgbClr val="0432FF"/>
                </a:solidFill>
              </a:rPr>
              <a:t> of the </a:t>
            </a:r>
            <a:r>
              <a:rPr lang="fr-FR" sz="3200" b="1" dirty="0" err="1">
                <a:solidFill>
                  <a:srgbClr val="0432FF"/>
                </a:solidFill>
              </a:rPr>
              <a:t>limited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soil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resources</a:t>
            </a:r>
            <a:endParaRPr lang="fr-FR" sz="3200" b="1" dirty="0">
              <a:solidFill>
                <a:srgbClr val="0432FF"/>
              </a:solidFill>
            </a:endParaRPr>
          </a:p>
          <a:p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>
                <a:solidFill>
                  <a:srgbClr val="FF0000"/>
                </a:solidFill>
              </a:rPr>
              <a:t>of the </a:t>
            </a:r>
            <a:r>
              <a:rPr lang="fr-FR" sz="3200" b="1" dirty="0" err="1">
                <a:solidFill>
                  <a:srgbClr val="FF0000"/>
                </a:solidFill>
              </a:rPr>
              <a:t>planet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4318BA-059C-25FB-C40F-D809451F544F}"/>
              </a:ext>
            </a:extLst>
          </p:cNvPr>
          <p:cNvSpPr txBox="1"/>
          <p:nvPr/>
        </p:nvSpPr>
        <p:spPr>
          <a:xfrm>
            <a:off x="2462404" y="4431022"/>
            <a:ext cx="6773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/>
              <a:t>What</a:t>
            </a:r>
            <a:r>
              <a:rPr lang="fr-FR" sz="2800" b="1" dirty="0"/>
              <a:t> </a:t>
            </a:r>
            <a:r>
              <a:rPr lang="fr-FR" sz="2800" b="1" dirty="0" err="1"/>
              <a:t>you</a:t>
            </a:r>
            <a:r>
              <a:rPr lang="fr-FR" sz="2800" b="1" dirty="0"/>
              <a:t> </a:t>
            </a:r>
            <a:r>
              <a:rPr lang="fr-FR" sz="2800" b="1" dirty="0" err="1"/>
              <a:t>cannot</a:t>
            </a:r>
            <a:r>
              <a:rPr lang="fr-FR" sz="2800" b="1" dirty="0"/>
              <a:t> </a:t>
            </a:r>
            <a:r>
              <a:rPr lang="fr-FR" sz="2400" b="1" dirty="0"/>
              <a:t>(</a:t>
            </a:r>
            <a:r>
              <a:rPr lang="fr-FR" sz="2400" b="1" i="1" dirty="0" err="1"/>
              <a:t>correctly</a:t>
            </a:r>
            <a:r>
              <a:rPr lang="fr-FR" sz="2400" b="1" dirty="0"/>
              <a:t>) </a:t>
            </a:r>
            <a:r>
              <a:rPr lang="fr-FR" sz="2800" b="1" dirty="0" err="1"/>
              <a:t>measure</a:t>
            </a:r>
            <a:r>
              <a:rPr lang="fr-FR" sz="2800" b="1" dirty="0"/>
              <a:t>,</a:t>
            </a:r>
          </a:p>
          <a:p>
            <a:pPr algn="ctr"/>
            <a:r>
              <a:rPr lang="fr-FR" sz="2800" b="1" dirty="0" err="1"/>
              <a:t>you</a:t>
            </a:r>
            <a:r>
              <a:rPr lang="fr-FR" sz="2800" b="1" dirty="0"/>
              <a:t> </a:t>
            </a:r>
            <a:r>
              <a:rPr lang="fr-FR" sz="2800" b="1" dirty="0" err="1"/>
              <a:t>cannot</a:t>
            </a:r>
            <a:r>
              <a:rPr lang="fr-FR" sz="2800" b="1" dirty="0"/>
              <a:t> </a:t>
            </a:r>
            <a:r>
              <a:rPr lang="fr-FR" sz="2400" b="1" dirty="0"/>
              <a:t>(</a:t>
            </a:r>
            <a:r>
              <a:rPr lang="fr-FR" sz="2400" b="1" i="1" dirty="0" err="1"/>
              <a:t>correctly</a:t>
            </a:r>
            <a:r>
              <a:rPr lang="fr-FR" sz="2400" b="1" dirty="0"/>
              <a:t>)</a:t>
            </a:r>
            <a:r>
              <a:rPr lang="fr-FR" sz="2800" b="1" dirty="0"/>
              <a:t> manage.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3103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5F003C-CE06-FA58-C4DE-2591474671EE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8F2D62-6239-BB0D-AF80-017A1F0E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190" y="145228"/>
            <a:ext cx="4434840" cy="43044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E38656-D9F7-A718-1BCE-B190B79E1252}"/>
              </a:ext>
            </a:extLst>
          </p:cNvPr>
          <p:cNvSpPr txBox="1"/>
          <p:nvPr/>
        </p:nvSpPr>
        <p:spPr>
          <a:xfrm>
            <a:off x="0" y="4777740"/>
            <a:ext cx="168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List of </a:t>
            </a:r>
            <a:r>
              <a:rPr lang="fr-FR" dirty="0" err="1"/>
              <a:t>contributors</a:t>
            </a:r>
            <a:r>
              <a:rPr lang="fr-FR" dirty="0"/>
              <a:t>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0160F6-8C4C-7ADB-2E1E-9DCD357D1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829" y="4561911"/>
            <a:ext cx="1938169" cy="22960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286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3F586F-119C-3EC1-E247-84FF4A24C883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8F2D62-6239-BB0D-AF80-017A1F0E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190" y="145228"/>
            <a:ext cx="4434840" cy="43044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340F7E-FA01-33AD-FACD-CCBA74A9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426" y="0"/>
            <a:ext cx="7574864" cy="6858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FC2C7FB-E0B3-7841-77D8-323EC36A6BC4}"/>
              </a:ext>
            </a:extLst>
          </p:cNvPr>
          <p:cNvSpPr/>
          <p:nvPr/>
        </p:nvSpPr>
        <p:spPr>
          <a:xfrm>
            <a:off x="4319956" y="1680210"/>
            <a:ext cx="2115134" cy="21151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4942C7-3A41-4C3B-551B-4C5A7A533B30}"/>
              </a:ext>
            </a:extLst>
          </p:cNvPr>
          <p:cNvSpPr/>
          <p:nvPr/>
        </p:nvSpPr>
        <p:spPr>
          <a:xfrm>
            <a:off x="7829550" y="1680210"/>
            <a:ext cx="2274570" cy="1234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72E0BE-6B15-10FC-E814-39CE4256C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829" y="4561911"/>
            <a:ext cx="1938169" cy="2296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23D3CC-6A17-02C6-49E6-9FBC476B9EBF}"/>
              </a:ext>
            </a:extLst>
          </p:cNvPr>
          <p:cNvSpPr txBox="1"/>
          <p:nvPr/>
        </p:nvSpPr>
        <p:spPr>
          <a:xfrm>
            <a:off x="0" y="4777740"/>
            <a:ext cx="168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List of </a:t>
            </a:r>
            <a:r>
              <a:rPr lang="fr-FR" dirty="0" err="1"/>
              <a:t>contributors</a:t>
            </a:r>
            <a:r>
              <a:rPr lang="fr-FR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68115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1412D1-CCBF-C1C8-1DEE-6446BF19B768}"/>
              </a:ext>
            </a:extLst>
          </p:cNvPr>
          <p:cNvSpPr txBox="1"/>
          <p:nvPr/>
        </p:nvSpPr>
        <p:spPr>
          <a:xfrm>
            <a:off x="1748790" y="2057400"/>
            <a:ext cx="878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pH: top </a:t>
            </a:r>
            <a:r>
              <a:rPr lang="fr-FR" sz="2400" b="1" dirty="0" err="1"/>
              <a:t>priority</a:t>
            </a:r>
            <a:r>
              <a:rPr lang="fr-FR" sz="2400" b="1" dirty="0"/>
              <a:t> but </a:t>
            </a:r>
            <a:r>
              <a:rPr lang="fr-FR" sz="2400" b="1" dirty="0" err="1"/>
              <a:t>difficult</a:t>
            </a:r>
            <a:r>
              <a:rPr lang="fr-FR" sz="2400" b="1" dirty="0"/>
              <a:t> </a:t>
            </a:r>
            <a:r>
              <a:rPr lang="fr-FR" sz="2400" b="1" dirty="0" err="1"/>
              <a:t>because</a:t>
            </a:r>
            <a:r>
              <a:rPr lang="fr-FR" sz="2400" b="1" dirty="0"/>
              <a:t> to </a:t>
            </a:r>
            <a:r>
              <a:rPr lang="fr-FR" sz="2400" b="1" dirty="0" err="1"/>
              <a:t>much</a:t>
            </a:r>
            <a:r>
              <a:rPr lang="fr-FR" sz="2400" b="1" dirty="0"/>
              <a:t>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needed</a:t>
            </a:r>
            <a:r>
              <a:rPr lang="fr-FR" sz="2400" b="1" dirty="0"/>
              <a:t>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D27BC7-A4CC-1FA5-AAEA-8956DABC73B5}"/>
              </a:ext>
            </a:extLst>
          </p:cNvPr>
          <p:cNvSpPr txBox="1"/>
          <p:nvPr/>
        </p:nvSpPr>
        <p:spPr>
          <a:xfrm>
            <a:off x="1748790" y="2941320"/>
            <a:ext cx="9018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sz="2400" b="1" dirty="0"/>
              <a:t>: top </a:t>
            </a:r>
            <a:r>
              <a:rPr lang="fr-FR" sz="2400" b="1" dirty="0" err="1"/>
              <a:t>priority</a:t>
            </a:r>
            <a:r>
              <a:rPr lang="fr-FR" sz="2400" b="1" dirty="0"/>
              <a:t> </a:t>
            </a:r>
            <a:r>
              <a:rPr lang="fr-FR" sz="2400" b="1" dirty="0" err="1"/>
              <a:t>because</a:t>
            </a:r>
            <a:r>
              <a:rPr lang="fr-FR" sz="2400" b="1" dirty="0"/>
              <a:t> </a:t>
            </a:r>
          </a:p>
          <a:p>
            <a:r>
              <a:rPr lang="fr-FR" sz="2400" b="1" dirty="0"/>
              <a:t>	-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a main </a:t>
            </a:r>
            <a:r>
              <a:rPr lang="fr-FR" sz="2400" b="1" dirty="0" err="1"/>
              <a:t>compartment</a:t>
            </a:r>
            <a:r>
              <a:rPr lang="fr-FR" sz="2400" b="1" dirty="0"/>
              <a:t> in C cycle</a:t>
            </a:r>
          </a:p>
          <a:p>
            <a:r>
              <a:rPr lang="fr-FR" sz="2400" b="1" dirty="0"/>
              <a:t>	- and « Protocole of </a:t>
            </a:r>
            <a:r>
              <a:rPr lang="fr-FR" sz="2400" b="1" dirty="0" err="1"/>
              <a:t>assessment</a:t>
            </a:r>
            <a:r>
              <a:rPr lang="fr-FR" sz="2400" b="1" dirty="0"/>
              <a:t> of </a:t>
            </a:r>
            <a:r>
              <a:rPr lang="fr-FR" sz="2400" b="1" dirty="0" err="1"/>
              <a:t>sustainable</a:t>
            </a:r>
            <a:r>
              <a:rPr lang="fr-FR" sz="2400" b="1" dirty="0"/>
              <a:t> management »</a:t>
            </a:r>
          </a:p>
          <a:p>
            <a:r>
              <a:rPr lang="fr-FR" sz="2400" b="1" dirty="0"/>
              <a:t>	- </a:t>
            </a:r>
            <a:r>
              <a:rPr lang="fr-FR" sz="2400" b="1" dirty="0" err="1"/>
              <a:t>low</a:t>
            </a:r>
            <a:r>
              <a:rPr lang="fr-FR" sz="2400" b="1" dirty="0"/>
              <a:t>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amount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needed</a:t>
            </a:r>
            <a:endParaRPr lang="fr-FR" sz="24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00CB3D-7360-80FE-2B63-B44DBAD268DF}"/>
              </a:ext>
            </a:extLst>
          </p:cNvPr>
          <p:cNvSpPr txBox="1"/>
          <p:nvPr/>
        </p:nvSpPr>
        <p:spPr>
          <a:xfrm>
            <a:off x="1748790" y="4933235"/>
            <a:ext cx="901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 &amp; P</a:t>
            </a:r>
            <a:r>
              <a:rPr lang="fr-FR" sz="2400" b="1" dirty="0"/>
              <a:t>: main </a:t>
            </a:r>
            <a:r>
              <a:rPr lang="fr-FR" sz="2400" b="1" dirty="0" err="1"/>
              <a:t>factors</a:t>
            </a:r>
            <a:r>
              <a:rPr lang="fr-FR" sz="2400" b="1" dirty="0"/>
              <a:t> of </a:t>
            </a:r>
            <a:r>
              <a:rPr lang="fr-FR" sz="2400" b="1" dirty="0" err="1"/>
              <a:t>productivity</a:t>
            </a:r>
            <a:r>
              <a:rPr lang="fr-FR" sz="2400" b="1" dirty="0"/>
              <a:t> / </a:t>
            </a:r>
            <a:r>
              <a:rPr lang="fr-FR" sz="2400" b="1" dirty="0" err="1"/>
              <a:t>negative</a:t>
            </a:r>
            <a:r>
              <a:rPr lang="fr-FR" sz="2400" b="1" dirty="0"/>
              <a:t> impact on </a:t>
            </a:r>
            <a:r>
              <a:rPr lang="fr-FR" sz="2400" b="1" dirty="0" err="1"/>
              <a:t>environment</a:t>
            </a:r>
            <a:endParaRPr lang="fr-FR" sz="2400" b="1" dirty="0"/>
          </a:p>
          <a:p>
            <a:r>
              <a:rPr lang="fr-FR" sz="2400" b="1" dirty="0"/>
              <a:t>	 </a:t>
            </a:r>
            <a:r>
              <a:rPr lang="fr-FR" sz="2400" b="1" dirty="0" err="1"/>
              <a:t>low</a:t>
            </a:r>
            <a:r>
              <a:rPr lang="fr-FR" sz="2400" b="1" dirty="0"/>
              <a:t>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amount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needed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350643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1B24B9-2073-128E-E7E3-68D83BFD1383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1412D1-CCBF-C1C8-1DEE-6446BF19B768}"/>
              </a:ext>
            </a:extLst>
          </p:cNvPr>
          <p:cNvSpPr txBox="1"/>
          <p:nvPr/>
        </p:nvSpPr>
        <p:spPr>
          <a:xfrm>
            <a:off x="1748790" y="2057400"/>
            <a:ext cx="878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pH: top </a:t>
            </a:r>
            <a:r>
              <a:rPr lang="fr-FR" sz="2400" b="1" dirty="0" err="1"/>
              <a:t>priority</a:t>
            </a:r>
            <a:r>
              <a:rPr lang="fr-FR" sz="2400" b="1" dirty="0"/>
              <a:t> but </a:t>
            </a:r>
            <a:r>
              <a:rPr lang="fr-FR" sz="2400" b="1" dirty="0" err="1"/>
              <a:t>difficult</a:t>
            </a:r>
            <a:r>
              <a:rPr lang="fr-FR" sz="2400" b="1" dirty="0"/>
              <a:t> </a:t>
            </a:r>
            <a:r>
              <a:rPr lang="fr-FR" sz="2400" b="1" dirty="0" err="1"/>
              <a:t>because</a:t>
            </a:r>
            <a:r>
              <a:rPr lang="fr-FR" sz="2400" b="1" dirty="0"/>
              <a:t> to </a:t>
            </a:r>
            <a:r>
              <a:rPr lang="fr-FR" sz="2400" b="1" dirty="0" err="1"/>
              <a:t>much</a:t>
            </a:r>
            <a:r>
              <a:rPr lang="fr-FR" sz="2400" b="1" dirty="0"/>
              <a:t>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weight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needed</a:t>
            </a:r>
            <a:endParaRPr lang="fr-FR" sz="24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D27BC7-A4CC-1FA5-AAEA-8956DABC73B5}"/>
              </a:ext>
            </a:extLst>
          </p:cNvPr>
          <p:cNvSpPr txBox="1"/>
          <p:nvPr/>
        </p:nvSpPr>
        <p:spPr>
          <a:xfrm>
            <a:off x="1748790" y="2941320"/>
            <a:ext cx="9018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C: top </a:t>
            </a:r>
            <a:r>
              <a:rPr lang="fr-FR" sz="2400" b="1" dirty="0" err="1"/>
              <a:t>priority</a:t>
            </a:r>
            <a:r>
              <a:rPr lang="fr-FR" sz="2400" b="1" dirty="0"/>
              <a:t> </a:t>
            </a:r>
            <a:r>
              <a:rPr lang="fr-FR" sz="2400" b="1" dirty="0" err="1"/>
              <a:t>because</a:t>
            </a:r>
            <a:r>
              <a:rPr lang="fr-FR" sz="2400" b="1" dirty="0"/>
              <a:t> </a:t>
            </a:r>
          </a:p>
          <a:p>
            <a:r>
              <a:rPr lang="fr-FR" sz="2400" b="1" dirty="0"/>
              <a:t>	-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a main </a:t>
            </a:r>
            <a:r>
              <a:rPr lang="fr-FR" sz="2400" b="1" dirty="0" err="1"/>
              <a:t>compartment</a:t>
            </a:r>
            <a:r>
              <a:rPr lang="fr-FR" sz="2400" b="1" dirty="0"/>
              <a:t> in C cycle</a:t>
            </a:r>
          </a:p>
          <a:p>
            <a:r>
              <a:rPr lang="fr-FR" sz="2400" b="1" dirty="0"/>
              <a:t>	- and « Protocole of </a:t>
            </a:r>
            <a:r>
              <a:rPr lang="fr-FR" sz="2400" b="1" dirty="0" err="1"/>
              <a:t>assessment</a:t>
            </a:r>
            <a:r>
              <a:rPr lang="fr-FR" sz="2400" b="1" dirty="0"/>
              <a:t> of </a:t>
            </a:r>
            <a:r>
              <a:rPr lang="fr-FR" sz="2400" b="1" dirty="0" err="1"/>
              <a:t>sustainable</a:t>
            </a:r>
            <a:r>
              <a:rPr lang="fr-FR" sz="2400" b="1" dirty="0"/>
              <a:t> management »</a:t>
            </a:r>
          </a:p>
          <a:p>
            <a:r>
              <a:rPr lang="fr-FR" sz="2400" b="1" dirty="0"/>
              <a:t>	- </a:t>
            </a:r>
            <a:r>
              <a:rPr lang="fr-FR" sz="2400" b="1" dirty="0" err="1"/>
              <a:t>low</a:t>
            </a:r>
            <a:r>
              <a:rPr lang="fr-FR" sz="2400" b="1" dirty="0"/>
              <a:t>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amount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needed</a:t>
            </a:r>
            <a:endParaRPr lang="fr-FR" sz="24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00CB3D-7360-80FE-2B63-B44DBAD268DF}"/>
              </a:ext>
            </a:extLst>
          </p:cNvPr>
          <p:cNvSpPr txBox="1"/>
          <p:nvPr/>
        </p:nvSpPr>
        <p:spPr>
          <a:xfrm>
            <a:off x="1748790" y="4933235"/>
            <a:ext cx="9018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N &amp; P: main </a:t>
            </a:r>
            <a:r>
              <a:rPr lang="fr-FR" sz="2400" b="1" dirty="0" err="1"/>
              <a:t>factors</a:t>
            </a:r>
            <a:r>
              <a:rPr lang="fr-FR" sz="2400" b="1" dirty="0"/>
              <a:t> of </a:t>
            </a:r>
            <a:r>
              <a:rPr lang="fr-FR" sz="2400" b="1" dirty="0" err="1"/>
              <a:t>productivity</a:t>
            </a:r>
            <a:r>
              <a:rPr lang="fr-FR" sz="2400" b="1" dirty="0"/>
              <a:t> / </a:t>
            </a:r>
            <a:r>
              <a:rPr lang="fr-FR" sz="2400" b="1" dirty="0" err="1"/>
              <a:t>negative</a:t>
            </a:r>
            <a:r>
              <a:rPr lang="fr-FR" sz="2400" b="1" dirty="0"/>
              <a:t> impact on </a:t>
            </a:r>
            <a:r>
              <a:rPr lang="fr-FR" sz="2400" b="1" dirty="0" err="1"/>
              <a:t>environment</a:t>
            </a:r>
            <a:endParaRPr lang="fr-FR" sz="2400" b="1" dirty="0"/>
          </a:p>
          <a:p>
            <a:r>
              <a:rPr lang="fr-FR" sz="2400" b="1" dirty="0"/>
              <a:t>	 </a:t>
            </a:r>
            <a:r>
              <a:rPr lang="fr-FR" sz="2400" b="1" dirty="0" err="1"/>
              <a:t>low</a:t>
            </a:r>
            <a:r>
              <a:rPr lang="fr-FR" sz="2400" b="1" dirty="0"/>
              <a:t> </a:t>
            </a:r>
            <a:r>
              <a:rPr lang="fr-FR" sz="2400" b="1" dirty="0" err="1"/>
              <a:t>soil</a:t>
            </a:r>
            <a:r>
              <a:rPr lang="fr-FR" sz="2400" b="1" dirty="0"/>
              <a:t> </a:t>
            </a:r>
            <a:r>
              <a:rPr lang="fr-FR" sz="2400" b="1" dirty="0" err="1"/>
              <a:t>amount</a:t>
            </a:r>
            <a:r>
              <a:rPr lang="fr-FR" sz="2400" b="1" dirty="0"/>
              <a:t>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needed</a:t>
            </a:r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6DC24C2-FE8D-EBD2-D7A8-753D16D47C8F}"/>
              </a:ext>
            </a:extLst>
          </p:cNvPr>
          <p:cNvSpPr txBox="1"/>
          <p:nvPr/>
        </p:nvSpPr>
        <p:spPr>
          <a:xfrm>
            <a:off x="4335302" y="6021824"/>
            <a:ext cx="41862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 err="1">
                <a:solidFill>
                  <a:srgbClr val="0432FF"/>
                </a:solidFill>
              </a:rPr>
              <a:t>Which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methods</a:t>
            </a:r>
            <a:r>
              <a:rPr lang="fr-FR" sz="4000" b="1" dirty="0">
                <a:solidFill>
                  <a:srgbClr val="0432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1121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76D1EF-0E2E-986E-163A-9A048A27325A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B9CB290-9963-D7C3-AE97-587914DDEEA7}"/>
              </a:ext>
            </a:extLst>
          </p:cNvPr>
          <p:cNvSpPr txBox="1"/>
          <p:nvPr/>
        </p:nvSpPr>
        <p:spPr>
          <a:xfrm>
            <a:off x="0" y="3718976"/>
            <a:ext cx="17030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432FF"/>
                </a:solidFill>
              </a:rPr>
              <a:t>Carbon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CEFF073-8585-A6B2-FC9D-F37D2BBA13B7}"/>
              </a:ext>
            </a:extLst>
          </p:cNvPr>
          <p:cNvSpPr txBox="1"/>
          <p:nvPr/>
        </p:nvSpPr>
        <p:spPr>
          <a:xfrm>
            <a:off x="1468985" y="195865"/>
            <a:ext cx="2575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sz="2400" dirty="0">
                <a:effectLst/>
                <a:latin typeface="Andale Mono" panose="020B0509000000000004" pitchFamily="49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METHODS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1ED99B9-B1EE-726B-9075-931F48F68EF9}"/>
              </a:ext>
            </a:extLst>
          </p:cNvPr>
          <p:cNvSpPr txBox="1"/>
          <p:nvPr/>
        </p:nvSpPr>
        <p:spPr>
          <a:xfrm>
            <a:off x="2342016" y="2036028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Walckley</a:t>
            </a:r>
            <a:r>
              <a:rPr lang="fr-FR" sz="2400" b="1" dirty="0"/>
              <a:t> &amp; Black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34DD713-40C9-3A91-040C-F707EEF8D8EF}"/>
              </a:ext>
            </a:extLst>
          </p:cNvPr>
          <p:cNvSpPr txBox="1"/>
          <p:nvPr/>
        </p:nvSpPr>
        <p:spPr>
          <a:xfrm>
            <a:off x="2375172" y="3867566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Dumas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D5E66D3-0215-A7CA-C1B5-89C4A4675FC2}"/>
              </a:ext>
            </a:extLst>
          </p:cNvPr>
          <p:cNvSpPr txBox="1"/>
          <p:nvPr/>
        </p:nvSpPr>
        <p:spPr>
          <a:xfrm>
            <a:off x="2466612" y="5548610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Loss</a:t>
            </a:r>
            <a:r>
              <a:rPr lang="fr-FR" sz="2400" b="1" dirty="0"/>
              <a:t> of ignition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5257017-D237-27F8-7080-43B09C838FAF}"/>
              </a:ext>
            </a:extLst>
          </p:cNvPr>
          <p:cNvSpPr txBox="1"/>
          <p:nvPr/>
        </p:nvSpPr>
        <p:spPr>
          <a:xfrm>
            <a:off x="4523957" y="212183"/>
            <a:ext cx="2575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sz="2400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TOOLS</a:t>
            </a:r>
          </a:p>
        </p:txBody>
      </p:sp>
      <p:sp>
        <p:nvSpPr>
          <p:cNvPr id="41" name="Accolade ouvrante 40">
            <a:extLst>
              <a:ext uri="{FF2B5EF4-FFF2-40B4-BE49-F238E27FC236}">
                <a16:creationId xmlns:a16="http://schemas.microsoft.com/office/drawing/2014/main" id="{1A472522-9FE3-840A-769C-8361CD202756}"/>
              </a:ext>
            </a:extLst>
          </p:cNvPr>
          <p:cNvSpPr/>
          <p:nvPr/>
        </p:nvSpPr>
        <p:spPr>
          <a:xfrm>
            <a:off x="1451610" y="1806683"/>
            <a:ext cx="582930" cy="42862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4000" b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57120EF-BB15-F319-D74B-D4D4AA34C7D6}"/>
              </a:ext>
            </a:extLst>
          </p:cNvPr>
          <p:cNvSpPr txBox="1"/>
          <p:nvPr/>
        </p:nvSpPr>
        <p:spPr>
          <a:xfrm>
            <a:off x="3048464" y="2405360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Wet</a:t>
            </a:r>
            <a:r>
              <a:rPr lang="fr-FR" dirty="0"/>
              <a:t> </a:t>
            </a:r>
            <a:r>
              <a:rPr lang="fr-FR" dirty="0" err="1"/>
              <a:t>chemistry</a:t>
            </a:r>
            <a:r>
              <a:rPr lang="fr-FR" dirty="0"/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6A90743-5A49-F0D0-AF71-3E70198942C4}"/>
              </a:ext>
            </a:extLst>
          </p:cNvPr>
          <p:cNvSpPr txBox="1"/>
          <p:nvPr/>
        </p:nvSpPr>
        <p:spPr>
          <a:xfrm>
            <a:off x="2243560" y="4288330"/>
            <a:ext cx="288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Combustion </a:t>
            </a:r>
            <a:r>
              <a:rPr lang="fr-FR" sz="1200" dirty="0"/>
              <a:t>(</a:t>
            </a:r>
            <a:r>
              <a:rPr lang="fr-FR" sz="1200" dirty="0" err="1"/>
              <a:t>controled</a:t>
            </a:r>
            <a:r>
              <a:rPr lang="fr-FR" sz="1200" dirty="0"/>
              <a:t> </a:t>
            </a:r>
            <a:r>
              <a:rPr lang="fr-FR" sz="1200" dirty="0" err="1"/>
              <a:t>atmosphere</a:t>
            </a:r>
            <a:r>
              <a:rPr lang="fr-FR" sz="1200" dirty="0"/>
              <a:t>)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059E8A3-3CDD-764E-67F3-FE85CF01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75" y="4934919"/>
            <a:ext cx="1718823" cy="1551622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B894070-4872-5997-1D26-114101474DD8}"/>
              </a:ext>
            </a:extLst>
          </p:cNvPr>
          <p:cNvSpPr txBox="1"/>
          <p:nvPr/>
        </p:nvSpPr>
        <p:spPr>
          <a:xfrm>
            <a:off x="3048464" y="5884960"/>
            <a:ext cx="258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Combustion </a:t>
            </a:r>
            <a:r>
              <a:rPr lang="fr-FR" sz="1200" dirty="0"/>
              <a:t>(450-550°C)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BF3DC9E-838C-7B14-9694-4959B6B3C8AE}"/>
              </a:ext>
            </a:extLst>
          </p:cNvPr>
          <p:cNvCxnSpPr>
            <a:cxnSpLocks/>
          </p:cNvCxnSpPr>
          <p:nvPr/>
        </p:nvCxnSpPr>
        <p:spPr>
          <a:xfrm>
            <a:off x="3685944" y="426697"/>
            <a:ext cx="11341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8B17FBD-F9A5-110D-CD73-68C67A31A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175" y="591782"/>
            <a:ext cx="1521125" cy="24307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D34997-8859-680F-455E-D0CB435B6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175" y="3183945"/>
            <a:ext cx="2908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80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0DBD9D-98C3-5094-D1F0-4DE1A97C4BA3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B9CB290-9963-D7C3-AE97-587914DDEEA7}"/>
              </a:ext>
            </a:extLst>
          </p:cNvPr>
          <p:cNvSpPr txBox="1"/>
          <p:nvPr/>
        </p:nvSpPr>
        <p:spPr>
          <a:xfrm>
            <a:off x="0" y="3718976"/>
            <a:ext cx="17030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432FF"/>
                </a:solidFill>
              </a:rPr>
              <a:t>Carbon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1ED99B9-B1EE-726B-9075-931F48F68EF9}"/>
              </a:ext>
            </a:extLst>
          </p:cNvPr>
          <p:cNvSpPr txBox="1"/>
          <p:nvPr/>
        </p:nvSpPr>
        <p:spPr>
          <a:xfrm>
            <a:off x="2342016" y="2036028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Walckley</a:t>
            </a:r>
            <a:r>
              <a:rPr lang="fr-FR" sz="2400" b="1" dirty="0"/>
              <a:t> &amp; Black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34DD713-40C9-3A91-040C-F707EEF8D8EF}"/>
              </a:ext>
            </a:extLst>
          </p:cNvPr>
          <p:cNvSpPr txBox="1"/>
          <p:nvPr/>
        </p:nvSpPr>
        <p:spPr>
          <a:xfrm>
            <a:off x="2375172" y="3867566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Dumas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D5E66D3-0215-A7CA-C1B5-89C4A4675FC2}"/>
              </a:ext>
            </a:extLst>
          </p:cNvPr>
          <p:cNvSpPr txBox="1"/>
          <p:nvPr/>
        </p:nvSpPr>
        <p:spPr>
          <a:xfrm>
            <a:off x="2466612" y="5548610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Loss</a:t>
            </a:r>
            <a:r>
              <a:rPr lang="fr-FR" sz="2400" b="1" dirty="0"/>
              <a:t> of ignition </a:t>
            </a:r>
          </a:p>
        </p:txBody>
      </p:sp>
      <p:sp>
        <p:nvSpPr>
          <p:cNvPr id="41" name="Accolade ouvrante 40">
            <a:extLst>
              <a:ext uri="{FF2B5EF4-FFF2-40B4-BE49-F238E27FC236}">
                <a16:creationId xmlns:a16="http://schemas.microsoft.com/office/drawing/2014/main" id="{1A472522-9FE3-840A-769C-8361CD202756}"/>
              </a:ext>
            </a:extLst>
          </p:cNvPr>
          <p:cNvSpPr/>
          <p:nvPr/>
        </p:nvSpPr>
        <p:spPr>
          <a:xfrm>
            <a:off x="1451610" y="1806683"/>
            <a:ext cx="582930" cy="42862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4000" b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57120EF-BB15-F319-D74B-D4D4AA34C7D6}"/>
              </a:ext>
            </a:extLst>
          </p:cNvPr>
          <p:cNvSpPr txBox="1"/>
          <p:nvPr/>
        </p:nvSpPr>
        <p:spPr>
          <a:xfrm>
            <a:off x="3048464" y="2405360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Wet</a:t>
            </a:r>
            <a:r>
              <a:rPr lang="fr-FR" dirty="0"/>
              <a:t> </a:t>
            </a:r>
            <a:r>
              <a:rPr lang="fr-FR" dirty="0" err="1"/>
              <a:t>chemistry</a:t>
            </a:r>
            <a:r>
              <a:rPr lang="fr-FR" dirty="0"/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6A90743-5A49-F0D0-AF71-3E70198942C4}"/>
              </a:ext>
            </a:extLst>
          </p:cNvPr>
          <p:cNvSpPr txBox="1"/>
          <p:nvPr/>
        </p:nvSpPr>
        <p:spPr>
          <a:xfrm>
            <a:off x="2243560" y="4288330"/>
            <a:ext cx="288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Combustion </a:t>
            </a:r>
            <a:r>
              <a:rPr lang="fr-FR" sz="1200" dirty="0"/>
              <a:t>(</a:t>
            </a:r>
            <a:r>
              <a:rPr lang="fr-FR" sz="1200" dirty="0" err="1"/>
              <a:t>controled</a:t>
            </a:r>
            <a:r>
              <a:rPr lang="fr-FR" sz="1200" dirty="0"/>
              <a:t> </a:t>
            </a:r>
            <a:r>
              <a:rPr lang="fr-FR" sz="1200" dirty="0" err="1"/>
              <a:t>atmosphere</a:t>
            </a:r>
            <a:r>
              <a:rPr lang="fr-FR" sz="1200" dirty="0"/>
              <a:t>)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059E8A3-3CDD-764E-67F3-FE85CF01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75" y="4934919"/>
            <a:ext cx="1718823" cy="1551622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B894070-4872-5997-1D26-114101474DD8}"/>
              </a:ext>
            </a:extLst>
          </p:cNvPr>
          <p:cNvSpPr txBox="1"/>
          <p:nvPr/>
        </p:nvSpPr>
        <p:spPr>
          <a:xfrm>
            <a:off x="3048464" y="5884960"/>
            <a:ext cx="258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Combustion </a:t>
            </a:r>
            <a:r>
              <a:rPr lang="fr-FR" sz="1200" dirty="0"/>
              <a:t>(450-550°C)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B17FBD-F9A5-110D-CD73-68C67A31A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175" y="591782"/>
            <a:ext cx="1521125" cy="24307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D34997-8859-680F-455E-D0CB435B6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175" y="3183945"/>
            <a:ext cx="2908300" cy="1422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C70E7C-DF44-0117-4512-6B4D08B955A1}"/>
              </a:ext>
            </a:extLst>
          </p:cNvPr>
          <p:cNvSpPr txBox="1"/>
          <p:nvPr/>
        </p:nvSpPr>
        <p:spPr>
          <a:xfrm>
            <a:off x="8312286" y="195865"/>
            <a:ext cx="28662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effectLst/>
              </a:rPr>
              <a:t>For </a:t>
            </a:r>
            <a:r>
              <a:rPr lang="fr-FR" b="1" dirty="0" err="1">
                <a:solidFill>
                  <a:srgbClr val="FF0000"/>
                </a:solidFill>
                <a:effectLst/>
              </a:rPr>
              <a:t>some</a:t>
            </a:r>
            <a:r>
              <a:rPr lang="fr-FR" b="1" dirty="0">
                <a:solidFill>
                  <a:srgbClr val="FF0000"/>
                </a:solidFill>
                <a:effectLst/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/>
              </a:rPr>
              <a:t>methods</a:t>
            </a:r>
            <a:r>
              <a:rPr lang="fr-FR" b="1" dirty="0"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fr-FR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dirty="0">
                <a:effectLst/>
                <a:latin typeface="Andale Mono" panose="020B0509000000000004" pitchFamily="49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procedures</a:t>
            </a:r>
            <a:r>
              <a:rPr lang="fr-FR" b="1" dirty="0">
                <a:solidFill>
                  <a:srgbClr val="FF0000"/>
                </a:solidFill>
              </a:rPr>
              <a:t> are possible</a:t>
            </a:r>
            <a:endParaRPr lang="fr-FR" dirty="0">
              <a:effectLst/>
              <a:latin typeface="Andale Mono" panose="020B0509000000000004" pitchFamily="49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DDC116-AFCE-F934-BAC4-75733E08B318}"/>
              </a:ext>
            </a:extLst>
          </p:cNvPr>
          <p:cNvSpPr txBox="1"/>
          <p:nvPr/>
        </p:nvSpPr>
        <p:spPr>
          <a:xfrm>
            <a:off x="1468985" y="195865"/>
            <a:ext cx="2575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sz="2400" dirty="0">
                <a:effectLst/>
                <a:latin typeface="Andale Mono" panose="020B0509000000000004" pitchFamily="49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METHODS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5459F8-94B8-C8C3-9CB8-627A1994247C}"/>
              </a:ext>
            </a:extLst>
          </p:cNvPr>
          <p:cNvSpPr txBox="1"/>
          <p:nvPr/>
        </p:nvSpPr>
        <p:spPr>
          <a:xfrm>
            <a:off x="4523957" y="212183"/>
            <a:ext cx="2575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sz="2400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TOOLS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DB92E20-58C1-EAE2-4768-7C896F67AFCE}"/>
              </a:ext>
            </a:extLst>
          </p:cNvPr>
          <p:cNvCxnSpPr>
            <a:cxnSpLocks/>
          </p:cNvCxnSpPr>
          <p:nvPr/>
        </p:nvCxnSpPr>
        <p:spPr>
          <a:xfrm>
            <a:off x="3685944" y="426697"/>
            <a:ext cx="11341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5297E878-CED8-AC10-B051-A220F13E21C2}"/>
              </a:ext>
            </a:extLst>
          </p:cNvPr>
          <p:cNvSpPr txBox="1"/>
          <p:nvPr/>
        </p:nvSpPr>
        <p:spPr>
          <a:xfrm>
            <a:off x="8937127" y="5561794"/>
            <a:ext cx="2241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Temperature</a:t>
            </a:r>
            <a:endParaRPr lang="fr-FR" dirty="0">
              <a:effectLst/>
              <a:latin typeface="Helvetica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1A9000-5A85-32BF-476C-8D2DB3877D74}"/>
              </a:ext>
            </a:extLst>
          </p:cNvPr>
          <p:cNvSpPr txBox="1"/>
          <p:nvPr/>
        </p:nvSpPr>
        <p:spPr>
          <a:xfrm>
            <a:off x="8937127" y="3682900"/>
            <a:ext cx="164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Helvetica" pitchFamily="2" charset="0"/>
              </a:rPr>
              <a:t> NA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527DE6D-7BCF-7AFB-CF99-933DAFB2B967}"/>
              </a:ext>
            </a:extLst>
          </p:cNvPr>
          <p:cNvSpPr txBox="1"/>
          <p:nvPr/>
        </p:nvSpPr>
        <p:spPr>
          <a:xfrm>
            <a:off x="8765408" y="1622017"/>
            <a:ext cx="164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effectLst/>
                <a:latin typeface="Helvetica" pitchFamily="2" charset="0"/>
              </a:rPr>
              <a:t> duration</a:t>
            </a:r>
          </a:p>
        </p:txBody>
      </p:sp>
    </p:spTree>
    <p:extLst>
      <p:ext uri="{BB962C8B-B14F-4D97-AF65-F5344CB8AC3E}">
        <p14:creationId xmlns:p14="http://schemas.microsoft.com/office/powerpoint/2010/main" val="32895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7C96AB-06B0-CD8D-C322-8AA6D442FE54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B9CB290-9963-D7C3-AE97-587914DDEEA7}"/>
              </a:ext>
            </a:extLst>
          </p:cNvPr>
          <p:cNvSpPr txBox="1"/>
          <p:nvPr/>
        </p:nvSpPr>
        <p:spPr>
          <a:xfrm>
            <a:off x="0" y="3718976"/>
            <a:ext cx="17030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432FF"/>
                </a:solidFill>
              </a:rPr>
              <a:t>Nitrogen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1B323C6-7C40-5629-1C66-1E6DF836EDB9}"/>
              </a:ext>
            </a:extLst>
          </p:cNvPr>
          <p:cNvSpPr txBox="1"/>
          <p:nvPr/>
        </p:nvSpPr>
        <p:spPr>
          <a:xfrm>
            <a:off x="-436245" y="3059668"/>
            <a:ext cx="25755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0432FF"/>
                </a:solidFill>
              </a:rPr>
              <a:t>Soil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characteristic</a:t>
            </a:r>
            <a:endParaRPr lang="fr-FR" b="1" dirty="0">
              <a:solidFill>
                <a:srgbClr val="0432FF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1ED99B9-B1EE-726B-9075-931F48F68EF9}"/>
              </a:ext>
            </a:extLst>
          </p:cNvPr>
          <p:cNvSpPr txBox="1"/>
          <p:nvPr/>
        </p:nvSpPr>
        <p:spPr>
          <a:xfrm>
            <a:off x="2342016" y="2036028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Kjeldahl</a:t>
            </a:r>
          </a:p>
        </p:txBody>
      </p:sp>
      <p:sp>
        <p:nvSpPr>
          <p:cNvPr id="41" name="Accolade ouvrante 40">
            <a:extLst>
              <a:ext uri="{FF2B5EF4-FFF2-40B4-BE49-F238E27FC236}">
                <a16:creationId xmlns:a16="http://schemas.microsoft.com/office/drawing/2014/main" id="{1A472522-9FE3-840A-769C-8361CD202756}"/>
              </a:ext>
            </a:extLst>
          </p:cNvPr>
          <p:cNvSpPr/>
          <p:nvPr/>
        </p:nvSpPr>
        <p:spPr>
          <a:xfrm>
            <a:off x="1451610" y="1806683"/>
            <a:ext cx="582930" cy="42862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4000" b="1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57120EF-BB15-F319-D74B-D4D4AA34C7D6}"/>
              </a:ext>
            </a:extLst>
          </p:cNvPr>
          <p:cNvSpPr txBox="1"/>
          <p:nvPr/>
        </p:nvSpPr>
        <p:spPr>
          <a:xfrm>
            <a:off x="2823981" y="2473890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Wet</a:t>
            </a:r>
            <a:r>
              <a:rPr lang="fr-FR" dirty="0"/>
              <a:t> </a:t>
            </a:r>
            <a:r>
              <a:rPr lang="fr-FR" dirty="0" err="1"/>
              <a:t>chemistry</a:t>
            </a:r>
            <a:r>
              <a:rPr lang="fr-FR" dirty="0"/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6A90743-5A49-F0D0-AF71-3E70198942C4}"/>
              </a:ext>
            </a:extLst>
          </p:cNvPr>
          <p:cNvSpPr txBox="1"/>
          <p:nvPr/>
        </p:nvSpPr>
        <p:spPr>
          <a:xfrm>
            <a:off x="2185680" y="5171416"/>
            <a:ext cx="288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Combustion </a:t>
            </a:r>
            <a:r>
              <a:rPr lang="fr-FR" sz="1200" dirty="0"/>
              <a:t>(</a:t>
            </a:r>
            <a:r>
              <a:rPr lang="fr-FR" sz="1200" dirty="0" err="1"/>
              <a:t>controled</a:t>
            </a:r>
            <a:r>
              <a:rPr lang="fr-FR" sz="1200" dirty="0"/>
              <a:t> </a:t>
            </a:r>
            <a:r>
              <a:rPr lang="fr-FR" sz="1200" dirty="0" err="1"/>
              <a:t>atmosphere</a:t>
            </a:r>
            <a:r>
              <a:rPr lang="fr-FR" sz="1200" dirty="0"/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E34A8D-0142-CEBC-A5D9-E44618F5F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20" y="1257504"/>
            <a:ext cx="2994125" cy="16358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5550A56-5B13-2C36-436B-6DEC83D14BB0}"/>
              </a:ext>
            </a:extLst>
          </p:cNvPr>
          <p:cNvSpPr txBox="1"/>
          <p:nvPr/>
        </p:nvSpPr>
        <p:spPr>
          <a:xfrm>
            <a:off x="8312286" y="195865"/>
            <a:ext cx="28662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effectLst/>
              </a:rPr>
              <a:t>For </a:t>
            </a:r>
            <a:r>
              <a:rPr lang="fr-FR" b="1" dirty="0" err="1">
                <a:solidFill>
                  <a:srgbClr val="FF0000"/>
                </a:solidFill>
                <a:effectLst/>
              </a:rPr>
              <a:t>some</a:t>
            </a:r>
            <a:r>
              <a:rPr lang="fr-FR" b="1" dirty="0">
                <a:solidFill>
                  <a:srgbClr val="FF0000"/>
                </a:solidFill>
                <a:effectLst/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/>
              </a:rPr>
              <a:t>methods</a:t>
            </a:r>
            <a:r>
              <a:rPr lang="fr-FR" b="1" dirty="0"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fr-FR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dirty="0">
                <a:effectLst/>
                <a:latin typeface="Andale Mono" panose="020B0509000000000004" pitchFamily="49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procedures</a:t>
            </a:r>
            <a:r>
              <a:rPr lang="fr-FR" b="1" dirty="0">
                <a:solidFill>
                  <a:srgbClr val="FF0000"/>
                </a:solidFill>
              </a:rPr>
              <a:t> are possible</a:t>
            </a:r>
            <a:endParaRPr lang="fr-FR" dirty="0">
              <a:effectLst/>
              <a:latin typeface="Andale Mono" panose="020B0509000000000004" pitchFamily="49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8EA1A3-CFC9-CC3D-B94A-60BEC160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052" y="3904492"/>
            <a:ext cx="2908300" cy="1422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7317968-C08D-1D9D-A3F6-686C514799C2}"/>
              </a:ext>
            </a:extLst>
          </p:cNvPr>
          <p:cNvSpPr txBox="1"/>
          <p:nvPr/>
        </p:nvSpPr>
        <p:spPr>
          <a:xfrm>
            <a:off x="2340284" y="4682070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Dumas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CD4BF5-4480-1738-3E3C-2D13E0F86C8D}"/>
              </a:ext>
            </a:extLst>
          </p:cNvPr>
          <p:cNvSpPr txBox="1"/>
          <p:nvPr/>
        </p:nvSpPr>
        <p:spPr>
          <a:xfrm>
            <a:off x="1468985" y="195865"/>
            <a:ext cx="2575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sz="2400" dirty="0">
                <a:effectLst/>
                <a:latin typeface="Andale Mono" panose="020B0509000000000004" pitchFamily="49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METHODS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832297-2A25-5CEC-731F-5D0BE47BDB00}"/>
              </a:ext>
            </a:extLst>
          </p:cNvPr>
          <p:cNvSpPr txBox="1"/>
          <p:nvPr/>
        </p:nvSpPr>
        <p:spPr>
          <a:xfrm>
            <a:off x="4523957" y="212183"/>
            <a:ext cx="2575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sz="2400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TOOLS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B0D91F2-5FFC-37C2-40FA-BBD2438348B8}"/>
              </a:ext>
            </a:extLst>
          </p:cNvPr>
          <p:cNvCxnSpPr>
            <a:cxnSpLocks/>
          </p:cNvCxnSpPr>
          <p:nvPr/>
        </p:nvCxnSpPr>
        <p:spPr>
          <a:xfrm>
            <a:off x="3685944" y="426697"/>
            <a:ext cx="11341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369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16C6BE-D3D1-A80A-3E74-CB7F83E048FF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B9CB290-9963-D7C3-AE97-587914DDEEA7}"/>
              </a:ext>
            </a:extLst>
          </p:cNvPr>
          <p:cNvSpPr txBox="1"/>
          <p:nvPr/>
        </p:nvSpPr>
        <p:spPr>
          <a:xfrm>
            <a:off x="0" y="3004594"/>
            <a:ext cx="17030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432FF"/>
                </a:solidFill>
              </a:rPr>
              <a:t>Phosphorus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1ED99B9-B1EE-726B-9075-931F48F68EF9}"/>
              </a:ext>
            </a:extLst>
          </p:cNvPr>
          <p:cNvSpPr txBox="1"/>
          <p:nvPr/>
        </p:nvSpPr>
        <p:spPr>
          <a:xfrm>
            <a:off x="2342016" y="1321646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Olsen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34DD713-40C9-3A91-040C-F707EEF8D8EF}"/>
              </a:ext>
            </a:extLst>
          </p:cNvPr>
          <p:cNvSpPr txBox="1"/>
          <p:nvPr/>
        </p:nvSpPr>
        <p:spPr>
          <a:xfrm>
            <a:off x="2375172" y="3153184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Bray 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D5E66D3-0215-A7CA-C1B5-89C4A4675FC2}"/>
              </a:ext>
            </a:extLst>
          </p:cNvPr>
          <p:cNvSpPr txBox="1"/>
          <p:nvPr/>
        </p:nvSpPr>
        <p:spPr>
          <a:xfrm>
            <a:off x="2466612" y="4834228"/>
            <a:ext cx="257556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Bray 2</a:t>
            </a:r>
          </a:p>
        </p:txBody>
      </p:sp>
      <p:sp>
        <p:nvSpPr>
          <p:cNvPr id="41" name="Accolade ouvrante 40">
            <a:extLst>
              <a:ext uri="{FF2B5EF4-FFF2-40B4-BE49-F238E27FC236}">
                <a16:creationId xmlns:a16="http://schemas.microsoft.com/office/drawing/2014/main" id="{1A472522-9FE3-840A-769C-8361CD202756}"/>
              </a:ext>
            </a:extLst>
          </p:cNvPr>
          <p:cNvSpPr/>
          <p:nvPr/>
        </p:nvSpPr>
        <p:spPr>
          <a:xfrm>
            <a:off x="1451610" y="1092301"/>
            <a:ext cx="582930" cy="42862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40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6B5C51-777A-D993-8F35-53FB6773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589" y="1552478"/>
            <a:ext cx="3557587" cy="26240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94C68B-96CA-E2D3-54C2-7E9399F4D311}"/>
              </a:ext>
            </a:extLst>
          </p:cNvPr>
          <p:cNvSpPr txBox="1"/>
          <p:nvPr/>
        </p:nvSpPr>
        <p:spPr>
          <a:xfrm>
            <a:off x="2342016" y="1821916"/>
            <a:ext cx="2888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Helvetica" pitchFamily="2" charset="0"/>
              </a:rPr>
              <a:t> 0.5 M NaHCO3 solution,</a:t>
            </a:r>
          </a:p>
          <a:p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adjusted</a:t>
            </a:r>
            <a:r>
              <a:rPr lang="fr-FR" dirty="0">
                <a:effectLst/>
                <a:latin typeface="Helvetica" pitchFamily="2" charset="0"/>
              </a:rPr>
              <a:t> at a pH of 8.5.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43CF21-10B8-F31C-735C-40CB76535647}"/>
              </a:ext>
            </a:extLst>
          </p:cNvPr>
          <p:cNvSpPr txBox="1"/>
          <p:nvPr/>
        </p:nvSpPr>
        <p:spPr>
          <a:xfrm>
            <a:off x="1851002" y="3624637"/>
            <a:ext cx="3557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Helvetica" pitchFamily="2" charset="0"/>
              </a:rPr>
              <a:t>0.03 M NH4F and </a:t>
            </a:r>
            <a:r>
              <a:rPr lang="fr-FR" b="1" u="sng" dirty="0">
                <a:effectLst/>
                <a:latin typeface="Helvetica" pitchFamily="2" charset="0"/>
              </a:rPr>
              <a:t>0.025</a:t>
            </a:r>
            <a:r>
              <a:rPr lang="fr-FR" b="1" dirty="0">
                <a:effectLst/>
                <a:latin typeface="Helvetica" pitchFamily="2" charset="0"/>
              </a:rPr>
              <a:t> M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HCl</a:t>
            </a:r>
            <a:endParaRPr lang="fr-FR" dirty="0">
              <a:effectLst/>
              <a:latin typeface="Helvetica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89200B-382F-ECA9-9B99-BBFD3A89CD6D}"/>
              </a:ext>
            </a:extLst>
          </p:cNvPr>
          <p:cNvSpPr txBox="1"/>
          <p:nvPr/>
        </p:nvSpPr>
        <p:spPr>
          <a:xfrm>
            <a:off x="2034540" y="5351687"/>
            <a:ext cx="3109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Helvetica" pitchFamily="2" charset="0"/>
              </a:rPr>
              <a:t>0.03 M NH4F + </a:t>
            </a:r>
            <a:r>
              <a:rPr lang="fr-FR" b="1" u="sng" dirty="0">
                <a:effectLst/>
                <a:latin typeface="Helvetica" pitchFamily="2" charset="0"/>
              </a:rPr>
              <a:t>0.1 M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HCl</a:t>
            </a:r>
            <a:endParaRPr lang="fr-FR" dirty="0">
              <a:effectLst/>
              <a:latin typeface="Helvetica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54E7CB0-00E3-E6E1-5F85-553CA1E9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546" y="1552478"/>
            <a:ext cx="2392904" cy="26240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4476FB-FADD-343F-B879-2BB91E32E29A}"/>
              </a:ext>
            </a:extLst>
          </p:cNvPr>
          <p:cNvSpPr txBox="1"/>
          <p:nvPr/>
        </p:nvSpPr>
        <p:spPr>
          <a:xfrm>
            <a:off x="8312286" y="195865"/>
            <a:ext cx="28662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effectLst/>
              </a:rPr>
              <a:t>For </a:t>
            </a:r>
            <a:r>
              <a:rPr lang="fr-FR" b="1" dirty="0" err="1">
                <a:solidFill>
                  <a:srgbClr val="FF0000"/>
                </a:solidFill>
                <a:effectLst/>
              </a:rPr>
              <a:t>some</a:t>
            </a:r>
            <a:r>
              <a:rPr lang="fr-FR" b="1" dirty="0">
                <a:solidFill>
                  <a:srgbClr val="FF0000"/>
                </a:solidFill>
                <a:effectLst/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/>
              </a:rPr>
              <a:t>methods</a:t>
            </a:r>
            <a:r>
              <a:rPr lang="fr-FR" b="1" dirty="0">
                <a:solidFill>
                  <a:srgbClr val="FF0000"/>
                </a:solidFill>
                <a:effectLst/>
              </a:rPr>
              <a:t>,</a:t>
            </a:r>
          </a:p>
          <a:p>
            <a:pPr algn="ctr"/>
            <a:r>
              <a:rPr lang="fr-FR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dirty="0">
                <a:effectLst/>
                <a:latin typeface="Andale Mono" panose="020B0509000000000004" pitchFamily="49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procedures</a:t>
            </a:r>
            <a:r>
              <a:rPr lang="fr-FR" b="1" dirty="0">
                <a:solidFill>
                  <a:srgbClr val="FF0000"/>
                </a:solidFill>
              </a:rPr>
              <a:t> are possible</a:t>
            </a:r>
            <a:endParaRPr lang="fr-FR" dirty="0">
              <a:effectLst/>
              <a:latin typeface="Andale Mono" panose="020B0509000000000004" pitchFamily="49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976009-35B2-8D86-6D95-3BDAC0608DB5}"/>
              </a:ext>
            </a:extLst>
          </p:cNvPr>
          <p:cNvSpPr txBox="1"/>
          <p:nvPr/>
        </p:nvSpPr>
        <p:spPr>
          <a:xfrm>
            <a:off x="1468985" y="195865"/>
            <a:ext cx="2575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sz="2400" dirty="0">
                <a:effectLst/>
                <a:latin typeface="Andale Mono" panose="020B0509000000000004" pitchFamily="49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METHODS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CBF1A8-8E85-A907-E7C4-D0E57034143A}"/>
              </a:ext>
            </a:extLst>
          </p:cNvPr>
          <p:cNvSpPr txBox="1"/>
          <p:nvPr/>
        </p:nvSpPr>
        <p:spPr>
          <a:xfrm>
            <a:off x="4808220" y="165256"/>
            <a:ext cx="2575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≠</a:t>
            </a:r>
            <a:r>
              <a:rPr lang="fr-FR" sz="2400" dirty="0">
                <a:solidFill>
                  <a:srgbClr val="FF0000"/>
                </a:solidFill>
                <a:effectLst/>
                <a:latin typeface="Andale Mono" panose="020B0509000000000004" pitchFamily="49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EXTRACTANTS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6BCF093-2476-AF27-E8DA-073CBF6A0885}"/>
              </a:ext>
            </a:extLst>
          </p:cNvPr>
          <p:cNvCxnSpPr>
            <a:cxnSpLocks/>
          </p:cNvCxnSpPr>
          <p:nvPr/>
        </p:nvCxnSpPr>
        <p:spPr>
          <a:xfrm>
            <a:off x="3685944" y="426697"/>
            <a:ext cx="11341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CEFA8F4-840E-240A-6305-5AB1460BBAD9}"/>
              </a:ext>
            </a:extLst>
          </p:cNvPr>
          <p:cNvSpPr txBox="1"/>
          <p:nvPr/>
        </p:nvSpPr>
        <p:spPr>
          <a:xfrm>
            <a:off x="9285517" y="4626984"/>
            <a:ext cx="248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shaking</a:t>
            </a:r>
            <a:r>
              <a:rPr lang="fr-FR" dirty="0">
                <a:effectLst/>
                <a:latin typeface="Helvetica" pitchFamily="2" charset="0"/>
              </a:rPr>
              <a:t> times</a:t>
            </a:r>
          </a:p>
        </p:txBody>
      </p:sp>
    </p:spTree>
    <p:extLst>
      <p:ext uri="{BB962C8B-B14F-4D97-AF65-F5344CB8AC3E}">
        <p14:creationId xmlns:p14="http://schemas.microsoft.com/office/powerpoint/2010/main" val="3198439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C N P  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/>
          </a:p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6378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8ED1AF4-9494-F9FA-68F8-1A83F16A753D}"/>
              </a:ext>
            </a:extLst>
          </p:cNvPr>
          <p:cNvSpPr txBox="1"/>
          <p:nvPr/>
        </p:nvSpPr>
        <p:spPr>
          <a:xfrm>
            <a:off x="2366010" y="1189628"/>
            <a:ext cx="705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Enough</a:t>
            </a:r>
            <a:r>
              <a:rPr lang="fr-FR" sz="2400" b="1" dirty="0"/>
              <a:t> rep. to </a:t>
            </a:r>
            <a:r>
              <a:rPr lang="fr-FR" sz="2400" b="1" dirty="0" err="1"/>
              <a:t>be</a:t>
            </a:r>
            <a:r>
              <a:rPr lang="fr-FR" sz="2400" b="1" dirty="0"/>
              <a:t> able to </a:t>
            </a:r>
            <a:r>
              <a:rPr lang="fr-FR" sz="2400" b="1" dirty="0" err="1"/>
              <a:t>make</a:t>
            </a:r>
            <a:r>
              <a:rPr lang="fr-FR" sz="2400" b="1" dirty="0"/>
              <a:t> a </a:t>
            </a:r>
            <a:r>
              <a:rPr lang="fr-FR" sz="2400" b="1" dirty="0" err="1"/>
              <a:t>statistical</a:t>
            </a:r>
            <a:r>
              <a:rPr lang="fr-FR" sz="2400" b="1" dirty="0"/>
              <a:t> </a:t>
            </a:r>
            <a:r>
              <a:rPr lang="fr-FR" sz="2400" b="1" dirty="0" err="1"/>
              <a:t>analysis</a:t>
            </a:r>
            <a:r>
              <a:rPr lang="fr-FR" sz="2400" b="1" dirty="0"/>
              <a:t>,</a:t>
            </a:r>
          </a:p>
          <a:p>
            <a:pPr algn="ctr"/>
            <a:r>
              <a:rPr lang="fr-FR" sz="2400" b="1" dirty="0"/>
              <a:t>Not to </a:t>
            </a:r>
            <a:r>
              <a:rPr lang="fr-FR" sz="2400" b="1" dirty="0" err="1"/>
              <a:t>much</a:t>
            </a:r>
            <a:r>
              <a:rPr lang="fr-FR" sz="2400" b="1" dirty="0"/>
              <a:t> to </a:t>
            </a:r>
            <a:r>
              <a:rPr lang="fr-FR" sz="2400" b="1" dirty="0" err="1"/>
              <a:t>avoid</a:t>
            </a:r>
            <a:r>
              <a:rPr lang="fr-FR" sz="2400" b="1" dirty="0"/>
              <a:t> </a:t>
            </a:r>
            <a:r>
              <a:rPr lang="fr-FR" sz="2400" b="1" dirty="0" err="1"/>
              <a:t>reduced</a:t>
            </a:r>
            <a:r>
              <a:rPr lang="fr-FR" sz="2400" b="1" dirty="0"/>
              <a:t> </a:t>
            </a:r>
            <a:r>
              <a:rPr lang="fr-FR" sz="2400" b="1" dirty="0" err="1"/>
              <a:t>efficiency</a:t>
            </a:r>
            <a:r>
              <a:rPr lang="fr-FR" sz="2400" b="1" dirty="0"/>
              <a:t> 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5A383F-FD4E-4503-0DD2-F8E92E13E75B}"/>
              </a:ext>
            </a:extLst>
          </p:cNvPr>
          <p:cNvSpPr txBox="1"/>
          <p:nvPr/>
        </p:nvSpPr>
        <p:spPr>
          <a:xfrm>
            <a:off x="4381500" y="236699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6 rep:</a:t>
            </a:r>
          </a:p>
          <a:p>
            <a:pPr algn="ctr"/>
            <a:r>
              <a:rPr lang="fr-FR" sz="2400" b="1" dirty="0"/>
              <a:t>A     B     C     D     E     F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722F69-58DC-D1EC-8B01-BFA6DF8628C4}"/>
              </a:ext>
            </a:extLst>
          </p:cNvPr>
          <p:cNvSpPr txBox="1"/>
          <p:nvPr/>
        </p:nvSpPr>
        <p:spPr>
          <a:xfrm>
            <a:off x="0" y="2613215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0432FF"/>
                </a:solidFill>
              </a:rPr>
              <a:t>Comparability</a:t>
            </a:r>
            <a:endParaRPr lang="fr-FR" sz="3200" b="1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FB6ED7-54DA-CB8F-F9C7-340CB1E3B7A6}"/>
              </a:ext>
            </a:extLst>
          </p:cNvPr>
          <p:cNvSpPr txBox="1"/>
          <p:nvPr/>
        </p:nvSpPr>
        <p:spPr>
          <a:xfrm>
            <a:off x="0" y="438317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0432FF"/>
                </a:solidFill>
              </a:rPr>
              <a:t>Reliability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E60AF5-27FC-6CF9-12A6-4DE4E70CC484}"/>
              </a:ext>
            </a:extLst>
          </p:cNvPr>
          <p:cNvSpPr txBox="1"/>
          <p:nvPr/>
        </p:nvSpPr>
        <p:spPr>
          <a:xfrm>
            <a:off x="798194" y="3195580"/>
            <a:ext cx="172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Compare all </a:t>
            </a:r>
            <a:r>
              <a:rPr lang="fr-FR" dirty="0" err="1"/>
              <a:t>labs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C5D9F3-6DF4-C1C5-7C76-AFE3D1A0BB8A}"/>
              </a:ext>
            </a:extLst>
          </p:cNvPr>
          <p:cNvSpPr txBox="1"/>
          <p:nvPr/>
        </p:nvSpPr>
        <p:spPr>
          <a:xfrm>
            <a:off x="578643" y="4967945"/>
            <a:ext cx="216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of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lab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470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D256A9F-F325-03DC-D2F7-C5ADF2CE7A10}"/>
              </a:ext>
            </a:extLst>
          </p:cNvPr>
          <p:cNvSpPr txBox="1"/>
          <p:nvPr/>
        </p:nvSpPr>
        <p:spPr>
          <a:xfrm>
            <a:off x="1121555" y="5497629"/>
            <a:ext cx="933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432FF"/>
                </a:solidFill>
              </a:rPr>
              <a:t>=&gt; data </a:t>
            </a:r>
            <a:r>
              <a:rPr lang="fr-FR" sz="2400" b="1" dirty="0" err="1">
                <a:solidFill>
                  <a:srgbClr val="0432FF"/>
                </a:solidFill>
              </a:rPr>
              <a:t>provided</a:t>
            </a:r>
            <a:r>
              <a:rPr lang="fr-FR" sz="2400" b="1" dirty="0">
                <a:solidFill>
                  <a:srgbClr val="0432FF"/>
                </a:solidFill>
              </a:rPr>
              <a:t> by </a:t>
            </a:r>
            <a:r>
              <a:rPr lang="fr-FR" sz="2400" b="1" dirty="0" err="1">
                <a:solidFill>
                  <a:srgbClr val="0432FF"/>
                </a:solidFill>
              </a:rPr>
              <a:t>soil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laboratories</a:t>
            </a:r>
            <a:r>
              <a:rPr lang="fr-FR" sz="2400" b="1" dirty="0">
                <a:solidFill>
                  <a:srgbClr val="0432FF"/>
                </a:solidFill>
              </a:rPr>
              <a:t> are essential for </a:t>
            </a:r>
            <a:r>
              <a:rPr lang="fr-FR" sz="2400" b="1" dirty="0" err="1">
                <a:solidFill>
                  <a:srgbClr val="0432FF"/>
                </a:solidFill>
              </a:rPr>
              <a:t>soil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governance</a:t>
            </a:r>
            <a:endParaRPr lang="fr-FR" sz="2400" b="1" dirty="0">
              <a:solidFill>
                <a:srgbClr val="0432FF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3DDD14-14F6-3341-A3E7-9C0159A90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86" y="302308"/>
            <a:ext cx="2728489" cy="13939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B06AA0-947C-AB88-CC17-C8FC1016C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292" y="168228"/>
            <a:ext cx="1493738" cy="224432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0C60A76-B570-813A-D6DE-602E58A34EC2}"/>
              </a:ext>
            </a:extLst>
          </p:cNvPr>
          <p:cNvSpPr txBox="1"/>
          <p:nvPr/>
        </p:nvSpPr>
        <p:spPr>
          <a:xfrm>
            <a:off x="1066310" y="100384"/>
            <a:ext cx="1463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(PHOTO WIKIPEDIA)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629D9C1-CCAA-8C7C-665D-6D7205FA589F}"/>
              </a:ext>
            </a:extLst>
          </p:cNvPr>
          <p:cNvSpPr txBox="1"/>
          <p:nvPr/>
        </p:nvSpPr>
        <p:spPr>
          <a:xfrm>
            <a:off x="10295374" y="-9797"/>
            <a:ext cx="1463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(PHOTO WIKIPEDIA)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B73F489-5BAC-3366-2A46-56EE795D2C8D}"/>
              </a:ext>
            </a:extLst>
          </p:cNvPr>
          <p:cNvSpPr txBox="1"/>
          <p:nvPr/>
        </p:nvSpPr>
        <p:spPr>
          <a:xfrm>
            <a:off x="2152160" y="2422398"/>
            <a:ext cx="7269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>
                <a:solidFill>
                  <a:srgbClr val="0432FF"/>
                </a:solidFill>
              </a:rPr>
              <a:t>Many</a:t>
            </a:r>
            <a:r>
              <a:rPr lang="fr-FR" sz="2400" b="1" dirty="0">
                <a:solidFill>
                  <a:srgbClr val="0432FF"/>
                </a:solidFill>
              </a:rPr>
              <a:t> data come </a:t>
            </a:r>
            <a:r>
              <a:rPr lang="fr-FR" sz="2400" b="1" dirty="0" err="1">
                <a:solidFill>
                  <a:srgbClr val="0432FF"/>
                </a:solidFill>
              </a:rPr>
              <a:t>from</a:t>
            </a:r>
            <a:r>
              <a:rPr lang="fr-FR" sz="2400" b="1" dirty="0">
                <a:solidFill>
                  <a:srgbClr val="0432FF"/>
                </a:solidFill>
              </a:rPr>
              <a:t> by </a:t>
            </a:r>
            <a:r>
              <a:rPr lang="fr-FR" sz="2400" b="1" dirty="0" err="1">
                <a:solidFill>
                  <a:srgbClr val="0432FF"/>
                </a:solidFill>
              </a:rPr>
              <a:t>soil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laboratory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analysis</a:t>
            </a:r>
            <a:endParaRPr lang="fr-FR" sz="2400" b="1" dirty="0">
              <a:solidFill>
                <a:srgbClr val="0432FF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84AA4E0-5A25-B397-46C7-C165A3194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86" y="2889233"/>
            <a:ext cx="5087270" cy="24302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4AF7AAC-83FD-0DB2-3A3F-F86738060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339" y="2884063"/>
            <a:ext cx="5450901" cy="24579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39DE0FA-6890-CD49-B595-846CDD31D95D}"/>
              </a:ext>
            </a:extLst>
          </p:cNvPr>
          <p:cNvSpPr txBox="1"/>
          <p:nvPr/>
        </p:nvSpPr>
        <p:spPr>
          <a:xfrm>
            <a:off x="2845713" y="524740"/>
            <a:ext cx="7269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/>
              <a:t>Soil</a:t>
            </a:r>
            <a:r>
              <a:rPr lang="fr-FR" sz="2400" b="1" dirty="0"/>
              <a:t> data can </a:t>
            </a:r>
            <a:r>
              <a:rPr lang="fr-FR" sz="2400" b="1" dirty="0" err="1"/>
              <a:t>be</a:t>
            </a:r>
            <a:r>
              <a:rPr lang="fr-FR" sz="2400" b="1" dirty="0"/>
              <a:t> </a:t>
            </a:r>
            <a:r>
              <a:rPr lang="fr-FR" sz="2400" b="1" dirty="0" err="1"/>
              <a:t>obtained</a:t>
            </a:r>
            <a:r>
              <a:rPr lang="fr-FR" sz="2400" b="1" dirty="0"/>
              <a:t> in </a:t>
            </a:r>
            <a:r>
              <a:rPr lang="fr-FR" sz="2400" b="1" dirty="0" err="1"/>
              <a:t>different</a:t>
            </a:r>
            <a:r>
              <a:rPr lang="fr-FR" sz="2400" b="1" dirty="0"/>
              <a:t> </a:t>
            </a:r>
            <a:r>
              <a:rPr lang="fr-FR" sz="2400" b="1" dirty="0" err="1"/>
              <a:t>ways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360572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8ED1AF4-9494-F9FA-68F8-1A83F16A753D}"/>
              </a:ext>
            </a:extLst>
          </p:cNvPr>
          <p:cNvSpPr txBox="1"/>
          <p:nvPr/>
        </p:nvSpPr>
        <p:spPr>
          <a:xfrm>
            <a:off x="2366010" y="1189628"/>
            <a:ext cx="705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Enough</a:t>
            </a:r>
            <a:r>
              <a:rPr lang="fr-FR" sz="2400" b="1" dirty="0"/>
              <a:t> rep. to </a:t>
            </a:r>
            <a:r>
              <a:rPr lang="fr-FR" sz="2400" b="1" dirty="0" err="1"/>
              <a:t>be</a:t>
            </a:r>
            <a:r>
              <a:rPr lang="fr-FR" sz="2400" b="1" dirty="0"/>
              <a:t> able to </a:t>
            </a:r>
            <a:r>
              <a:rPr lang="fr-FR" sz="2400" b="1" dirty="0" err="1"/>
              <a:t>make</a:t>
            </a:r>
            <a:r>
              <a:rPr lang="fr-FR" sz="2400" b="1" dirty="0"/>
              <a:t> a </a:t>
            </a:r>
            <a:r>
              <a:rPr lang="fr-FR" sz="2400" b="1" dirty="0" err="1"/>
              <a:t>statistical</a:t>
            </a:r>
            <a:r>
              <a:rPr lang="fr-FR" sz="2400" b="1" dirty="0"/>
              <a:t> </a:t>
            </a:r>
            <a:r>
              <a:rPr lang="fr-FR" sz="2400" b="1" dirty="0" err="1"/>
              <a:t>analysis</a:t>
            </a:r>
            <a:r>
              <a:rPr lang="fr-FR" sz="2400" b="1" dirty="0"/>
              <a:t>,</a:t>
            </a:r>
          </a:p>
          <a:p>
            <a:pPr algn="ctr"/>
            <a:r>
              <a:rPr lang="fr-FR" sz="2400" b="1" dirty="0"/>
              <a:t>Not to </a:t>
            </a:r>
            <a:r>
              <a:rPr lang="fr-FR" sz="2400" b="1" dirty="0" err="1"/>
              <a:t>much</a:t>
            </a:r>
            <a:r>
              <a:rPr lang="fr-FR" sz="2400" b="1" dirty="0"/>
              <a:t> to </a:t>
            </a:r>
            <a:r>
              <a:rPr lang="fr-FR" sz="2400" b="1" dirty="0" err="1"/>
              <a:t>avoid</a:t>
            </a:r>
            <a:r>
              <a:rPr lang="fr-FR" sz="2400" b="1" dirty="0"/>
              <a:t> </a:t>
            </a:r>
            <a:r>
              <a:rPr lang="fr-FR" sz="2400" b="1" dirty="0" err="1"/>
              <a:t>reduced</a:t>
            </a:r>
            <a:r>
              <a:rPr lang="fr-FR" sz="2400" b="1" dirty="0"/>
              <a:t> </a:t>
            </a:r>
            <a:r>
              <a:rPr lang="fr-FR" sz="2400" b="1" dirty="0" err="1"/>
              <a:t>efficiency</a:t>
            </a:r>
            <a:r>
              <a:rPr lang="fr-FR" sz="2400" b="1" dirty="0"/>
              <a:t> 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5A383F-FD4E-4503-0DD2-F8E92E13E75B}"/>
              </a:ext>
            </a:extLst>
          </p:cNvPr>
          <p:cNvSpPr txBox="1"/>
          <p:nvPr/>
        </p:nvSpPr>
        <p:spPr>
          <a:xfrm>
            <a:off x="4381500" y="236699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6 rep:</a:t>
            </a:r>
          </a:p>
          <a:p>
            <a:pPr algn="ctr"/>
            <a:r>
              <a:rPr lang="fr-FR" sz="2400" b="1" dirty="0"/>
              <a:t>A     B     C     D     E     F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722F69-58DC-D1EC-8B01-BFA6DF8628C4}"/>
              </a:ext>
            </a:extLst>
          </p:cNvPr>
          <p:cNvSpPr txBox="1"/>
          <p:nvPr/>
        </p:nvSpPr>
        <p:spPr>
          <a:xfrm>
            <a:off x="0" y="2613215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0432FF"/>
                </a:solidFill>
              </a:rPr>
              <a:t>Comparability</a:t>
            </a:r>
            <a:endParaRPr lang="fr-FR" sz="3200" b="1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FB6ED7-54DA-CB8F-F9C7-340CB1E3B7A6}"/>
              </a:ext>
            </a:extLst>
          </p:cNvPr>
          <p:cNvSpPr txBox="1"/>
          <p:nvPr/>
        </p:nvSpPr>
        <p:spPr>
          <a:xfrm>
            <a:off x="0" y="438317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0432FF"/>
                </a:solidFill>
              </a:rPr>
              <a:t>Reliability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E60AF5-27FC-6CF9-12A6-4DE4E70CC484}"/>
              </a:ext>
            </a:extLst>
          </p:cNvPr>
          <p:cNvSpPr txBox="1"/>
          <p:nvPr/>
        </p:nvSpPr>
        <p:spPr>
          <a:xfrm>
            <a:off x="798194" y="3195580"/>
            <a:ext cx="172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Compare all </a:t>
            </a:r>
            <a:r>
              <a:rPr lang="fr-FR" dirty="0" err="1"/>
              <a:t>labs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C5D9F3-6DF4-C1C5-7C76-AFE3D1A0BB8A}"/>
              </a:ext>
            </a:extLst>
          </p:cNvPr>
          <p:cNvSpPr txBox="1"/>
          <p:nvPr/>
        </p:nvSpPr>
        <p:spPr>
          <a:xfrm>
            <a:off x="578643" y="4967945"/>
            <a:ext cx="216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of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lab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55059D-6B82-5F96-2B9F-51B02FBBDE9B}"/>
              </a:ext>
            </a:extLst>
          </p:cNvPr>
          <p:cNvSpPr txBox="1"/>
          <p:nvPr/>
        </p:nvSpPr>
        <p:spPr>
          <a:xfrm>
            <a:off x="4007643" y="4421877"/>
            <a:ext cx="428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Estimated</a:t>
            </a:r>
            <a:r>
              <a:rPr lang="fr-FR" sz="2400" b="1" dirty="0"/>
              <a:t> </a:t>
            </a:r>
            <a:r>
              <a:rPr lang="fr-FR" sz="2400" b="1" dirty="0" err="1"/>
              <a:t>through</a:t>
            </a:r>
            <a:r>
              <a:rPr lang="fr-FR" sz="2400" b="1" dirty="0"/>
              <a:t> PRECISION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4D9E49B-A1F8-0BAD-EF24-58141DC96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080" y="5303642"/>
            <a:ext cx="658870" cy="5232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534F117-39E5-F3C7-1AF6-D79A6838A339}"/>
              </a:ext>
            </a:extLst>
          </p:cNvPr>
          <p:cNvSpPr txBox="1"/>
          <p:nvPr/>
        </p:nvSpPr>
        <p:spPr>
          <a:xfrm>
            <a:off x="3429000" y="4980477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Symbol" pitchFamily="2" charset="2"/>
              <a:buChar char="Þ"/>
            </a:pPr>
            <a:r>
              <a:rPr lang="fr-FR" sz="1800" b="1" dirty="0">
                <a:solidFill>
                  <a:srgbClr val="FF0000"/>
                </a:solidFill>
              </a:rPr>
              <a:t>Is the </a:t>
            </a:r>
            <a:r>
              <a:rPr lang="fr-FR" sz="1800" b="1" dirty="0" err="1">
                <a:solidFill>
                  <a:srgbClr val="FF0000"/>
                </a:solidFill>
              </a:rPr>
              <a:t>analytical</a:t>
            </a:r>
            <a:r>
              <a:rPr lang="fr-FR" sz="1800" b="1" dirty="0">
                <a:solidFill>
                  <a:srgbClr val="FF0000"/>
                </a:solidFill>
              </a:rPr>
              <a:t> process </a:t>
            </a:r>
            <a:r>
              <a:rPr lang="fr-FR" sz="1800" b="1" dirty="0" err="1">
                <a:solidFill>
                  <a:srgbClr val="FF0000"/>
                </a:solidFill>
              </a:rPr>
              <a:t>under</a:t>
            </a:r>
            <a:r>
              <a:rPr lang="fr-FR" sz="1800" b="1" dirty="0">
                <a:solidFill>
                  <a:srgbClr val="FF0000"/>
                </a:solidFill>
              </a:rPr>
              <a:t> control?</a:t>
            </a:r>
          </a:p>
          <a:p>
            <a:pPr marL="285750" indent="-285750" algn="ctr">
              <a:buFont typeface="Symbol" pitchFamily="2" charset="2"/>
              <a:buChar char="Þ"/>
            </a:pPr>
            <a:r>
              <a:rPr lang="fr-FR" sz="1800" b="1" dirty="0"/>
              <a:t> or </a:t>
            </a:r>
            <a:r>
              <a:rPr lang="fr-FR" sz="1800" b="1" dirty="0" err="1"/>
              <a:t>is</a:t>
            </a:r>
            <a:r>
              <a:rPr lang="fr-FR" sz="1800" b="1" dirty="0"/>
              <a:t> </a:t>
            </a:r>
            <a:r>
              <a:rPr lang="fr-FR" b="1" dirty="0"/>
              <a:t> </a:t>
            </a:r>
            <a:r>
              <a:rPr lang="fr-FR" sz="1800" b="1" dirty="0" err="1"/>
              <a:t>random</a:t>
            </a:r>
            <a:r>
              <a:rPr lang="fr-FR" sz="1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42974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D05F8B9-E081-35E3-4D18-13113558F665}"/>
              </a:ext>
            </a:extLst>
          </p:cNvPr>
          <p:cNvSpPr txBox="1"/>
          <p:nvPr/>
        </p:nvSpPr>
        <p:spPr>
          <a:xfrm>
            <a:off x="2114324" y="390347"/>
            <a:ext cx="8195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FF0000"/>
                </a:solidFill>
              </a:rPr>
              <a:t>WHY</a:t>
            </a:r>
            <a:r>
              <a:rPr lang="fr-FR" sz="4000" b="1" dirty="0">
                <a:solidFill>
                  <a:srgbClr val="FF0000"/>
                </a:solidFill>
              </a:rPr>
              <a:t> PRECISION IS IMPORTANT: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EE996F-DD17-5C33-6CA7-0BEB9AC48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908" y="2087105"/>
            <a:ext cx="3263900" cy="36718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11F948-97BE-A66B-4CA9-EEB1085C60B4}"/>
              </a:ext>
            </a:extLst>
          </p:cNvPr>
          <p:cNvSpPr txBox="1"/>
          <p:nvPr/>
        </p:nvSpPr>
        <p:spPr>
          <a:xfrm>
            <a:off x="3375911" y="1364695"/>
            <a:ext cx="5215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432FF"/>
                </a:solidFill>
              </a:rPr>
              <a:t>If </a:t>
            </a:r>
            <a:r>
              <a:rPr lang="fr-FR" sz="2000" b="1" dirty="0" err="1">
                <a:solidFill>
                  <a:srgbClr val="0432FF"/>
                </a:solidFill>
              </a:rPr>
              <a:t>you</a:t>
            </a:r>
            <a:r>
              <a:rPr lang="fr-FR" sz="2000" b="1" dirty="0">
                <a:solidFill>
                  <a:srgbClr val="0432FF"/>
                </a:solidFill>
              </a:rPr>
              <a:t> go up and down </a:t>
            </a:r>
            <a:r>
              <a:rPr lang="fr-FR" sz="2000" b="1" dirty="0" err="1">
                <a:solidFill>
                  <a:srgbClr val="0432FF"/>
                </a:solidFill>
              </a:rPr>
              <a:t>your</a:t>
            </a:r>
            <a:r>
              <a:rPr lang="fr-FR" sz="2000" b="1" dirty="0">
                <a:solidFill>
                  <a:srgbClr val="0432FF"/>
                </a:solidFill>
              </a:rPr>
              <a:t> balance, </a:t>
            </a:r>
          </a:p>
          <a:p>
            <a:r>
              <a:rPr lang="fr-FR" sz="2000" b="1" dirty="0" err="1">
                <a:solidFill>
                  <a:srgbClr val="0432FF"/>
                </a:solidFill>
              </a:rPr>
              <a:t>you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expect</a:t>
            </a:r>
            <a:r>
              <a:rPr lang="fr-FR" sz="2000" b="1" dirty="0">
                <a:solidFill>
                  <a:srgbClr val="0432FF"/>
                </a:solidFill>
              </a:rPr>
              <a:t> the </a:t>
            </a:r>
            <a:r>
              <a:rPr lang="fr-FR" sz="2000" b="1" dirty="0" err="1">
                <a:solidFill>
                  <a:srgbClr val="0432FF"/>
                </a:solidFill>
              </a:rPr>
              <a:t>same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result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everytime</a:t>
            </a:r>
            <a:endParaRPr lang="fr-FR" sz="2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35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A11F948-97BE-A66B-4CA9-EEB1085C60B4}"/>
              </a:ext>
            </a:extLst>
          </p:cNvPr>
          <p:cNvSpPr txBox="1"/>
          <p:nvPr/>
        </p:nvSpPr>
        <p:spPr>
          <a:xfrm>
            <a:off x="2790474" y="1586629"/>
            <a:ext cx="6039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432FF"/>
                </a:solidFill>
              </a:rPr>
              <a:t>If </a:t>
            </a:r>
            <a:r>
              <a:rPr lang="fr-FR" sz="2000" b="1" dirty="0" err="1">
                <a:solidFill>
                  <a:srgbClr val="0432FF"/>
                </a:solidFill>
              </a:rPr>
              <a:t>you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make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several</a:t>
            </a:r>
            <a:r>
              <a:rPr lang="fr-FR" sz="2000" b="1" dirty="0">
                <a:solidFill>
                  <a:srgbClr val="0432FF"/>
                </a:solidFill>
              </a:rPr>
              <a:t> times the test </a:t>
            </a:r>
            <a:r>
              <a:rPr lang="fr-FR" b="1" dirty="0">
                <a:solidFill>
                  <a:srgbClr val="0432FF"/>
                </a:solidFill>
              </a:rPr>
              <a:t>(</a:t>
            </a:r>
            <a:r>
              <a:rPr lang="fr-FR" b="1" dirty="0" err="1">
                <a:solidFill>
                  <a:srgbClr val="0432FF"/>
                </a:solidFill>
              </a:rPr>
              <a:t>within</a:t>
            </a:r>
            <a:r>
              <a:rPr lang="fr-FR" b="1" dirty="0">
                <a:solidFill>
                  <a:srgbClr val="0432FF"/>
                </a:solidFill>
              </a:rPr>
              <a:t> short time)</a:t>
            </a:r>
          </a:p>
          <a:p>
            <a:pPr algn="ctr"/>
            <a:r>
              <a:rPr lang="fr-FR" sz="2000" b="1" dirty="0">
                <a:solidFill>
                  <a:srgbClr val="0432FF"/>
                </a:solidFill>
              </a:rPr>
              <a:t>You </a:t>
            </a:r>
            <a:r>
              <a:rPr lang="fr-FR" sz="2000" b="1" dirty="0" err="1">
                <a:solidFill>
                  <a:srgbClr val="0432FF"/>
                </a:solidFill>
              </a:rPr>
              <a:t>expect</a:t>
            </a:r>
            <a:r>
              <a:rPr lang="fr-FR" sz="2000" b="1" dirty="0">
                <a:solidFill>
                  <a:srgbClr val="0432FF"/>
                </a:solidFill>
              </a:rPr>
              <a:t> the </a:t>
            </a:r>
            <a:r>
              <a:rPr lang="fr-FR" sz="2000" b="1" dirty="0" err="1">
                <a:solidFill>
                  <a:srgbClr val="0432FF"/>
                </a:solidFill>
              </a:rPr>
              <a:t>same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result</a:t>
            </a:r>
            <a:endParaRPr lang="fr-FR" sz="2000" b="1" dirty="0">
              <a:solidFill>
                <a:srgbClr val="0432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EB4D26-69DC-EE40-AE58-36AE53F59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449" y="2506982"/>
            <a:ext cx="6158133" cy="25628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2FA3E7E-C8A7-A347-4A7C-2EDF3B8D0D8E}"/>
              </a:ext>
            </a:extLst>
          </p:cNvPr>
          <p:cNvSpPr txBox="1"/>
          <p:nvPr/>
        </p:nvSpPr>
        <p:spPr>
          <a:xfrm>
            <a:off x="2114324" y="390347"/>
            <a:ext cx="8195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FF0000"/>
                </a:solidFill>
              </a:rPr>
              <a:t>WHY</a:t>
            </a:r>
            <a:r>
              <a:rPr lang="fr-FR" sz="4000" b="1" dirty="0">
                <a:solidFill>
                  <a:srgbClr val="FF0000"/>
                </a:solidFill>
              </a:rPr>
              <a:t> PRECISION IS IMPORTANT:</a:t>
            </a:r>
          </a:p>
        </p:txBody>
      </p:sp>
    </p:spTree>
    <p:extLst>
      <p:ext uri="{BB962C8B-B14F-4D97-AF65-F5344CB8AC3E}">
        <p14:creationId xmlns:p14="http://schemas.microsoft.com/office/powerpoint/2010/main" val="1506995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322E9F-291F-CC3F-5E54-65F9AB721911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72F5F62-F64C-44D1-E3B7-53CD96D5ABB2}"/>
              </a:ext>
            </a:extLst>
          </p:cNvPr>
          <p:cNvSpPr txBox="1"/>
          <p:nvPr/>
        </p:nvSpPr>
        <p:spPr>
          <a:xfrm>
            <a:off x="6617970" y="5307197"/>
            <a:ext cx="4423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>
                <a:solidFill>
                  <a:srgbClr val="FF0000"/>
                </a:solidFill>
              </a:rPr>
              <a:t>(comment:</a:t>
            </a:r>
          </a:p>
          <a:p>
            <a:pPr algn="ctr"/>
            <a:r>
              <a:rPr lang="fr-FR" sz="2400" b="1" i="1" dirty="0">
                <a:solidFill>
                  <a:srgbClr val="FF0000"/>
                </a:solidFill>
              </a:rPr>
              <a:t>relevant, </a:t>
            </a:r>
            <a:r>
              <a:rPr lang="fr-FR" sz="2400" b="1" i="1" dirty="0" err="1">
                <a:solidFill>
                  <a:srgbClr val="FF0000"/>
                </a:solidFill>
              </a:rPr>
              <a:t>whatever</a:t>
            </a:r>
            <a:r>
              <a:rPr lang="fr-FR" sz="2400" b="1" i="1" dirty="0">
                <a:solidFill>
                  <a:srgbClr val="FF0000"/>
                </a:solidFill>
              </a:rPr>
              <a:t> the </a:t>
            </a:r>
            <a:r>
              <a:rPr lang="fr-FR" sz="2400" b="1" i="1" dirty="0" err="1">
                <a:solidFill>
                  <a:srgbClr val="FF0000"/>
                </a:solidFill>
              </a:rPr>
              <a:t>method</a:t>
            </a:r>
            <a:r>
              <a:rPr lang="fr-FR" sz="2400" b="1" i="1" dirty="0">
                <a:solidFill>
                  <a:srgbClr val="FF0000"/>
                </a:solidFill>
              </a:rPr>
              <a:t> and </a:t>
            </a:r>
            <a:r>
              <a:rPr lang="fr-FR" sz="2400" b="1" i="1" dirty="0" err="1">
                <a:solidFill>
                  <a:srgbClr val="FF0000"/>
                </a:solidFill>
              </a:rPr>
              <a:t>procedures</a:t>
            </a:r>
            <a:r>
              <a:rPr lang="fr-FR" sz="2400" b="1" i="1" dirty="0">
                <a:solidFill>
                  <a:srgbClr val="FF0000"/>
                </a:solidFill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</a:rPr>
              <a:t>used</a:t>
            </a:r>
            <a:r>
              <a:rPr lang="fr-FR" sz="2400" b="1" i="1" dirty="0">
                <a:solidFill>
                  <a:srgbClr val="FF0000"/>
                </a:solidFill>
              </a:rPr>
              <a:t> by the </a:t>
            </a:r>
            <a:r>
              <a:rPr lang="fr-FR" sz="2400" b="1" i="1" dirty="0" err="1">
                <a:solidFill>
                  <a:srgbClr val="FF0000"/>
                </a:solidFill>
              </a:rPr>
              <a:t>labs</a:t>
            </a:r>
            <a:r>
              <a:rPr lang="fr-FR" sz="2400" b="1" i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135FE1-F146-941E-17FB-334652859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63" y="2331548"/>
            <a:ext cx="1563591" cy="746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AC9694-AAF9-D6E2-D0D9-51A54D27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43" y="1482266"/>
            <a:ext cx="1563591" cy="746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46E632-7C07-BB40-6105-70E82EE0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525" y="3136394"/>
            <a:ext cx="1563591" cy="746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41EF91-D4BF-AA8C-2C0E-D003B3FC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62" y="3926839"/>
            <a:ext cx="1563591" cy="746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F1C31C-AA62-C544-38FF-0A598EB0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137" y="4782510"/>
            <a:ext cx="1563591" cy="7469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901E37F-A1A5-DF2E-752B-29661510601A}"/>
              </a:ext>
            </a:extLst>
          </p:cNvPr>
          <p:cNvCxnSpPr>
            <a:cxnSpLocks/>
          </p:cNvCxnSpPr>
          <p:nvPr/>
        </p:nvCxnSpPr>
        <p:spPr>
          <a:xfrm>
            <a:off x="4114647" y="1963141"/>
            <a:ext cx="2454627" cy="979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A74BADC-686B-4BFD-19AE-DE53790EC898}"/>
              </a:ext>
            </a:extLst>
          </p:cNvPr>
          <p:cNvCxnSpPr>
            <a:cxnSpLocks/>
          </p:cNvCxnSpPr>
          <p:nvPr/>
        </p:nvCxnSpPr>
        <p:spPr>
          <a:xfrm flipV="1">
            <a:off x="4114647" y="3140572"/>
            <a:ext cx="2400453" cy="324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8D16C32-AAD4-3E75-7041-1994A0A13070}"/>
              </a:ext>
            </a:extLst>
          </p:cNvPr>
          <p:cNvCxnSpPr>
            <a:cxnSpLocks/>
          </p:cNvCxnSpPr>
          <p:nvPr/>
        </p:nvCxnSpPr>
        <p:spPr>
          <a:xfrm flipV="1">
            <a:off x="4022728" y="3271275"/>
            <a:ext cx="2492372" cy="995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4C3A793-5B3C-1835-9C1F-94F982E68343}"/>
              </a:ext>
            </a:extLst>
          </p:cNvPr>
          <p:cNvCxnSpPr>
            <a:cxnSpLocks/>
          </p:cNvCxnSpPr>
          <p:nvPr/>
        </p:nvCxnSpPr>
        <p:spPr>
          <a:xfrm flipV="1">
            <a:off x="4043858" y="3376564"/>
            <a:ext cx="2507854" cy="1747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E9F9ABC-D5AB-B3E2-0B58-48399FA7A4FF}"/>
              </a:ext>
            </a:extLst>
          </p:cNvPr>
          <p:cNvCxnSpPr>
            <a:cxnSpLocks/>
          </p:cNvCxnSpPr>
          <p:nvPr/>
        </p:nvCxnSpPr>
        <p:spPr>
          <a:xfrm>
            <a:off x="3986116" y="2662879"/>
            <a:ext cx="2565596" cy="383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49A1A50-0EF1-D6CF-D743-95A52E55784C}"/>
              </a:ext>
            </a:extLst>
          </p:cNvPr>
          <p:cNvSpPr txBox="1"/>
          <p:nvPr/>
        </p:nvSpPr>
        <p:spPr>
          <a:xfrm>
            <a:off x="6757988" y="2853344"/>
            <a:ext cx="414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432FF"/>
                </a:solidFill>
              </a:rPr>
              <a:t>5 times the </a:t>
            </a:r>
            <a:r>
              <a:rPr lang="fr-FR" sz="2800" b="1" dirty="0" err="1">
                <a:solidFill>
                  <a:srgbClr val="0432FF"/>
                </a:solidFill>
              </a:rPr>
              <a:t>same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result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AD38614-BBFF-78EA-3668-9F7114CBA836}"/>
              </a:ext>
            </a:extLst>
          </p:cNvPr>
          <p:cNvSpPr txBox="1"/>
          <p:nvPr/>
        </p:nvSpPr>
        <p:spPr>
          <a:xfrm>
            <a:off x="577247" y="656978"/>
            <a:ext cx="342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5 </a:t>
            </a:r>
            <a:r>
              <a:rPr lang="fr-FR" sz="3200" b="1" dirty="0" err="1">
                <a:solidFill>
                  <a:srgbClr val="FF0000"/>
                </a:solidFill>
              </a:rPr>
              <a:t>REPLICATES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85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C N P  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/>
          </a:p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6 </a:t>
            </a:r>
            <a:r>
              <a:rPr lang="fr-FR" sz="2800" b="1" dirty="0" err="1">
                <a:solidFill>
                  <a:srgbClr val="FF0000"/>
                </a:solidFill>
              </a:rPr>
              <a:t>soil</a:t>
            </a:r>
            <a:r>
              <a:rPr lang="fr-FR" sz="2800" b="1" dirty="0">
                <a:solidFill>
                  <a:srgbClr val="FF0000"/>
                </a:solidFill>
              </a:rPr>
              <a:t> types &amp; 5 rep for one </a:t>
            </a:r>
            <a:r>
              <a:rPr lang="fr-FR" sz="2800" b="1" dirty="0" err="1">
                <a:solidFill>
                  <a:srgbClr val="FF0000"/>
                </a:solidFill>
              </a:rPr>
              <a:t>soil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49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C N P </a:t>
            </a:r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/>
          </a:p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6 </a:t>
            </a:r>
            <a:r>
              <a:rPr lang="fr-FR" sz="2800" b="1" dirty="0" err="1">
                <a:solidFill>
                  <a:srgbClr val="FF0000"/>
                </a:solidFill>
              </a:rPr>
              <a:t>soil</a:t>
            </a:r>
            <a:r>
              <a:rPr lang="fr-FR" sz="2800" b="1" dirty="0">
                <a:solidFill>
                  <a:srgbClr val="FF0000"/>
                </a:solidFill>
              </a:rPr>
              <a:t> types &amp; 5 rep </a:t>
            </a:r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r>
              <a:rPr lang="fr-FR" sz="2800" b="1" dirty="0">
                <a:solidFill>
                  <a:srgbClr val="0432FF"/>
                </a:solidFill>
              </a:rPr>
              <a:t>3. </a:t>
            </a: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range?</a:t>
            </a:r>
            <a:endParaRPr lang="fr-FR" sz="2400" b="1" dirty="0"/>
          </a:p>
          <a:p>
            <a:endParaRPr lang="fr-FR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66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C N P </a:t>
            </a:r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/>
          </a:p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6 </a:t>
            </a:r>
            <a:r>
              <a:rPr lang="fr-FR" sz="2800" b="1" dirty="0" err="1">
                <a:solidFill>
                  <a:srgbClr val="FF0000"/>
                </a:solidFill>
              </a:rPr>
              <a:t>soil</a:t>
            </a:r>
            <a:r>
              <a:rPr lang="fr-FR" sz="2800" b="1" dirty="0">
                <a:solidFill>
                  <a:srgbClr val="FF0000"/>
                </a:solidFill>
              </a:rPr>
              <a:t> types &amp; 5 rep </a:t>
            </a:r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r>
              <a:rPr lang="fr-FR" sz="2800" b="1" dirty="0">
                <a:solidFill>
                  <a:srgbClr val="0432FF"/>
                </a:solidFill>
              </a:rPr>
              <a:t>3. </a:t>
            </a: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range?</a:t>
            </a:r>
            <a:endParaRPr lang="fr-FR" sz="2400" b="1" dirty="0"/>
          </a:p>
          <a:p>
            <a:endParaRPr lang="fr-FR" sz="3200" b="1" dirty="0">
              <a:solidFill>
                <a:srgbClr val="0432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6C4F8F-73E8-8F39-FACD-3E6AF29DEE73}"/>
              </a:ext>
            </a:extLst>
          </p:cNvPr>
          <p:cNvSpPr txBox="1"/>
          <p:nvPr/>
        </p:nvSpPr>
        <p:spPr>
          <a:xfrm>
            <a:off x="3223260" y="4686300"/>
            <a:ext cx="5497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LOW to HIGH </a:t>
            </a:r>
            <a:r>
              <a:rPr lang="fr-FR" sz="3200" b="1" dirty="0" err="1"/>
              <a:t>carbon</a:t>
            </a:r>
            <a:r>
              <a:rPr lang="fr-FR" sz="3200" b="1" dirty="0"/>
              <a:t> content</a:t>
            </a:r>
          </a:p>
        </p:txBody>
      </p:sp>
    </p:spTree>
    <p:extLst>
      <p:ext uri="{BB962C8B-B14F-4D97-AF65-F5344CB8AC3E}">
        <p14:creationId xmlns:p14="http://schemas.microsoft.com/office/powerpoint/2010/main" val="1195344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C N P </a:t>
            </a:r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/>
          </a:p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6 </a:t>
            </a:r>
            <a:r>
              <a:rPr lang="fr-FR" sz="2800" b="1" dirty="0" err="1">
                <a:solidFill>
                  <a:srgbClr val="FF0000"/>
                </a:solidFill>
              </a:rPr>
              <a:t>soil</a:t>
            </a:r>
            <a:r>
              <a:rPr lang="fr-FR" sz="2800" b="1" dirty="0">
                <a:solidFill>
                  <a:srgbClr val="FF0000"/>
                </a:solidFill>
              </a:rPr>
              <a:t> types &amp; 5 rep </a:t>
            </a:r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r>
              <a:rPr lang="fr-FR" sz="2800" b="1" dirty="0">
                <a:solidFill>
                  <a:srgbClr val="0432FF"/>
                </a:solidFill>
              </a:rPr>
              <a:t>3. </a:t>
            </a: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range?</a:t>
            </a:r>
            <a:endParaRPr lang="fr-FR" sz="2400" b="1" dirty="0"/>
          </a:p>
          <a:p>
            <a:endParaRPr lang="fr-FR" sz="3200" b="1" dirty="0">
              <a:solidFill>
                <a:srgbClr val="0432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6C4F8F-73E8-8F39-FACD-3E6AF29DEE73}"/>
              </a:ext>
            </a:extLst>
          </p:cNvPr>
          <p:cNvSpPr txBox="1"/>
          <p:nvPr/>
        </p:nvSpPr>
        <p:spPr>
          <a:xfrm>
            <a:off x="3223260" y="4686300"/>
            <a:ext cx="5497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LOW to HIGH </a:t>
            </a:r>
            <a:r>
              <a:rPr lang="fr-FR" sz="3200" b="1" dirty="0" err="1"/>
              <a:t>carbon</a:t>
            </a:r>
            <a:r>
              <a:rPr lang="fr-FR" sz="3200" b="1" dirty="0"/>
              <a:t> content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E7E275-ADE7-728E-A840-045B4A3D3E96}"/>
              </a:ext>
            </a:extLst>
          </p:cNvPr>
          <p:cNvSpPr txBox="1"/>
          <p:nvPr/>
        </p:nvSpPr>
        <p:spPr>
          <a:xfrm>
            <a:off x="3954780" y="5295780"/>
            <a:ext cx="338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0.2 to 6 % </a:t>
            </a:r>
            <a:r>
              <a:rPr lang="fr-FR" sz="3200" b="1" dirty="0" err="1">
                <a:solidFill>
                  <a:srgbClr val="FF0000"/>
                </a:solidFill>
              </a:rPr>
              <a:t>carbon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20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3D2C47-1BF9-6461-F91C-1B84D73977E1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 err="1"/>
              <a:t>FEASABILITY</a:t>
            </a:r>
            <a:r>
              <a:rPr lang="fr-FR" sz="4000" b="1" dirty="0"/>
              <a:t>: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soil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characteristics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C N P </a:t>
            </a:r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/>
          </a:p>
          <a:p>
            <a:r>
              <a:rPr lang="fr-FR" sz="2800" b="1" dirty="0">
                <a:solidFill>
                  <a:srgbClr val="0432FF"/>
                </a:solidFill>
              </a:rPr>
              <a:t>2. How </a:t>
            </a:r>
            <a:r>
              <a:rPr lang="fr-FR" sz="2800" b="1" dirty="0" err="1">
                <a:solidFill>
                  <a:srgbClr val="0432FF"/>
                </a:solidFill>
              </a:rPr>
              <a:t>many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replicates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  <a:r>
              <a:rPr lang="fr-FR" sz="2800" b="1" dirty="0">
                <a:solidFill>
                  <a:srgbClr val="FF0000"/>
                </a:solidFill>
              </a:rPr>
              <a:t>6 </a:t>
            </a:r>
            <a:r>
              <a:rPr lang="fr-FR" sz="2800" b="1" dirty="0" err="1">
                <a:solidFill>
                  <a:srgbClr val="FF0000"/>
                </a:solidFill>
              </a:rPr>
              <a:t>soil</a:t>
            </a:r>
            <a:r>
              <a:rPr lang="fr-FR" sz="2800" b="1" dirty="0">
                <a:solidFill>
                  <a:srgbClr val="FF0000"/>
                </a:solidFill>
              </a:rPr>
              <a:t> types &amp; 5 rep </a:t>
            </a:r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endParaRPr lang="fr-FR" sz="2800" b="1" dirty="0">
              <a:solidFill>
                <a:srgbClr val="0432FF"/>
              </a:solidFill>
            </a:endParaRPr>
          </a:p>
          <a:p>
            <a:r>
              <a:rPr lang="fr-FR" sz="2800" b="1" dirty="0">
                <a:solidFill>
                  <a:srgbClr val="0432FF"/>
                </a:solidFill>
              </a:rPr>
              <a:t>3. </a:t>
            </a:r>
            <a:r>
              <a:rPr lang="fr-FR" sz="2800" b="1" dirty="0" err="1">
                <a:solidFill>
                  <a:srgbClr val="0432FF"/>
                </a:solidFill>
              </a:rPr>
              <a:t>Which</a:t>
            </a:r>
            <a:r>
              <a:rPr lang="fr-FR" sz="2800" b="1" dirty="0">
                <a:solidFill>
                  <a:srgbClr val="0432FF"/>
                </a:solidFill>
              </a:rPr>
              <a:t> range? </a:t>
            </a:r>
            <a:r>
              <a:rPr lang="fr-FR" sz="2400" b="1" dirty="0">
                <a:solidFill>
                  <a:srgbClr val="FF0000"/>
                </a:solidFill>
              </a:rPr>
              <a:t>0.2 to 6 % </a:t>
            </a:r>
            <a:r>
              <a:rPr lang="fr-FR" sz="2400" b="1" dirty="0" err="1">
                <a:solidFill>
                  <a:srgbClr val="FF0000"/>
                </a:solidFill>
              </a:rPr>
              <a:t>carbon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BBBCADF-7A7D-52F3-3F19-31CBDD864862}"/>
              </a:ext>
            </a:extLst>
          </p:cNvPr>
          <p:cNvGrpSpPr/>
          <p:nvPr/>
        </p:nvGrpSpPr>
        <p:grpSpPr>
          <a:xfrm>
            <a:off x="5566410" y="4864149"/>
            <a:ext cx="6625590" cy="1878887"/>
            <a:chOff x="1901190" y="4738419"/>
            <a:chExt cx="6625590" cy="187888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E53A9DA-164D-573B-B2F8-183C12D01484}"/>
                </a:ext>
              </a:extLst>
            </p:cNvPr>
            <p:cNvSpPr txBox="1"/>
            <p:nvPr/>
          </p:nvSpPr>
          <p:spPr>
            <a:xfrm>
              <a:off x="1901190" y="4738419"/>
              <a:ext cx="66255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A     B     C     D     E     F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C8AE6F7-E60C-5001-CDDA-3C69DEBDE7F3}"/>
                </a:ext>
              </a:extLst>
            </p:cNvPr>
            <p:cNvSpPr txBox="1"/>
            <p:nvPr/>
          </p:nvSpPr>
          <p:spPr>
            <a:xfrm>
              <a:off x="6000750" y="5045824"/>
              <a:ext cx="575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9F6874D-D666-0DF2-EA45-4FCBAEDFD5C2}"/>
                </a:ext>
              </a:extLst>
            </p:cNvPr>
            <p:cNvSpPr txBox="1"/>
            <p:nvPr/>
          </p:nvSpPr>
          <p:spPr>
            <a:xfrm>
              <a:off x="6000750" y="5385475"/>
              <a:ext cx="575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E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788DCFF-C7DE-E8BA-5E86-ADF1F465BB55}"/>
                </a:ext>
              </a:extLst>
            </p:cNvPr>
            <p:cNvSpPr txBox="1"/>
            <p:nvPr/>
          </p:nvSpPr>
          <p:spPr>
            <a:xfrm>
              <a:off x="6000750" y="5692880"/>
              <a:ext cx="575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1512DF-5610-C252-5ECA-896527E86D85}"/>
                </a:ext>
              </a:extLst>
            </p:cNvPr>
            <p:cNvSpPr txBox="1"/>
            <p:nvPr/>
          </p:nvSpPr>
          <p:spPr>
            <a:xfrm>
              <a:off x="6000750" y="6032531"/>
              <a:ext cx="575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E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A3F8A3C6-DA23-45D6-7ED9-40C03AF6D4E6}"/>
              </a:ext>
            </a:extLst>
          </p:cNvPr>
          <p:cNvSpPr txBox="1"/>
          <p:nvPr/>
        </p:nvSpPr>
        <p:spPr>
          <a:xfrm>
            <a:off x="2302191" y="5464667"/>
            <a:ext cx="4126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10 </a:t>
            </a:r>
            <a:r>
              <a:rPr lang="fr-FR" sz="4000" b="1" dirty="0" err="1"/>
              <a:t>SOIL</a:t>
            </a:r>
            <a:r>
              <a:rPr lang="fr-FR" sz="4000" b="1" dirty="0"/>
              <a:t> </a:t>
            </a:r>
            <a:r>
              <a:rPr lang="fr-FR" sz="4000" b="1" dirty="0" err="1"/>
              <a:t>SAMPLES</a:t>
            </a:r>
            <a:r>
              <a:rPr lang="fr-FR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057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4FBFE7C-FB21-7C6E-DD74-FFF1A3E94AC7}"/>
              </a:ext>
            </a:extLst>
          </p:cNvPr>
          <p:cNvSpPr txBox="1"/>
          <p:nvPr/>
        </p:nvSpPr>
        <p:spPr>
          <a:xfrm>
            <a:off x="308610" y="240030"/>
            <a:ext cx="1092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0432FF"/>
                </a:solidFill>
              </a:rPr>
              <a:t>After</a:t>
            </a:r>
            <a:r>
              <a:rPr lang="fr-FR" sz="3600" b="1" dirty="0">
                <a:solidFill>
                  <a:srgbClr val="0432FF"/>
                </a:solidFill>
              </a:rPr>
              <a:t> </a:t>
            </a:r>
            <a:r>
              <a:rPr lang="fr-FR" sz="3600" b="1" dirty="0" err="1">
                <a:solidFill>
                  <a:srgbClr val="0432FF"/>
                </a:solidFill>
              </a:rPr>
              <a:t>you</a:t>
            </a:r>
            <a:r>
              <a:rPr lang="fr-FR" sz="3600" b="1" dirty="0">
                <a:solidFill>
                  <a:srgbClr val="0432FF"/>
                </a:solidFill>
              </a:rPr>
              <a:t> sent the </a:t>
            </a:r>
            <a:r>
              <a:rPr lang="fr-FR" sz="3600" b="1" dirty="0" err="1">
                <a:solidFill>
                  <a:srgbClr val="0432FF"/>
                </a:solidFill>
              </a:rPr>
              <a:t>analysis</a:t>
            </a:r>
            <a:r>
              <a:rPr lang="fr-FR" sz="3600" b="1" dirty="0">
                <a:solidFill>
                  <a:srgbClr val="0432FF"/>
                </a:solidFill>
              </a:rPr>
              <a:t> , </a:t>
            </a:r>
            <a:r>
              <a:rPr lang="fr-FR" sz="3600" b="1" dirty="0" err="1">
                <a:solidFill>
                  <a:srgbClr val="0432FF"/>
                </a:solidFill>
              </a:rPr>
              <a:t>still</a:t>
            </a:r>
            <a:r>
              <a:rPr lang="fr-FR" sz="3600" b="1" dirty="0">
                <a:solidFill>
                  <a:srgbClr val="0432FF"/>
                </a:solidFill>
              </a:rPr>
              <a:t> a lot of </a:t>
            </a:r>
            <a:r>
              <a:rPr lang="fr-FR" sz="3600" b="1" dirty="0" err="1">
                <a:solidFill>
                  <a:srgbClr val="0432FF"/>
                </a:solidFill>
              </a:rPr>
              <a:t>work</a:t>
            </a:r>
            <a:r>
              <a:rPr lang="fr-FR" sz="3600" b="1" dirty="0">
                <a:solidFill>
                  <a:srgbClr val="0432FF"/>
                </a:solidFill>
              </a:rPr>
              <a:t> </a:t>
            </a:r>
            <a:r>
              <a:rPr lang="fr-FR" sz="3600" b="1" dirty="0" err="1">
                <a:solidFill>
                  <a:srgbClr val="0432FF"/>
                </a:solidFill>
              </a:rPr>
              <a:t>was</a:t>
            </a:r>
            <a:r>
              <a:rPr lang="fr-FR" sz="3600" b="1" dirty="0">
                <a:solidFill>
                  <a:srgbClr val="0432FF"/>
                </a:solidFill>
              </a:rPr>
              <a:t> </a:t>
            </a:r>
            <a:r>
              <a:rPr lang="fr-FR" sz="3600" b="1" dirty="0" err="1">
                <a:solidFill>
                  <a:srgbClr val="0432FF"/>
                </a:solidFill>
              </a:rPr>
              <a:t>done</a:t>
            </a:r>
            <a:endParaRPr lang="fr-FR" sz="3600" b="1" dirty="0">
              <a:solidFill>
                <a:srgbClr val="0432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55BC18-EA19-FFE7-CB6F-255E03BF98B1}"/>
              </a:ext>
            </a:extLst>
          </p:cNvPr>
          <p:cNvSpPr txBox="1"/>
          <p:nvPr/>
        </p:nvSpPr>
        <p:spPr>
          <a:xfrm>
            <a:off x="1622714" y="3480779"/>
            <a:ext cx="818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Make</a:t>
            </a:r>
            <a:r>
              <a:rPr lang="fr-FR" sz="2800" b="1" dirty="0"/>
              <a:t> the </a:t>
            </a:r>
            <a:r>
              <a:rPr lang="fr-FR" sz="2800" b="1" dirty="0" err="1"/>
              <a:t>statistical</a:t>
            </a:r>
            <a:r>
              <a:rPr lang="fr-FR" sz="2800" b="1" dirty="0"/>
              <a:t> analyse and check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1709E1-07A4-75C4-D13B-C3DFB861A73A}"/>
              </a:ext>
            </a:extLst>
          </p:cNvPr>
          <p:cNvSpPr txBox="1"/>
          <p:nvPr/>
        </p:nvSpPr>
        <p:spPr>
          <a:xfrm>
            <a:off x="1622714" y="1158903"/>
            <a:ext cx="756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Processes</a:t>
            </a:r>
            <a:r>
              <a:rPr lang="fr-FR" sz="2800" b="1" dirty="0"/>
              <a:t> </a:t>
            </a:r>
            <a:r>
              <a:rPr lang="fr-FR" sz="2800" b="1" dirty="0" err="1"/>
              <a:t>with</a:t>
            </a:r>
            <a:r>
              <a:rPr lang="fr-FR" sz="2800" b="1" dirty="0"/>
              <a:t> customs for ‘</a:t>
            </a:r>
            <a:r>
              <a:rPr lang="fr-FR" sz="2800" b="1" dirty="0" err="1"/>
              <a:t>difficult</a:t>
            </a:r>
            <a:r>
              <a:rPr lang="fr-FR" sz="2800" b="1" dirty="0"/>
              <a:t>’ countries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5DC4A9-BB62-0017-DFF4-6D126D63F09E}"/>
              </a:ext>
            </a:extLst>
          </p:cNvPr>
          <p:cNvSpPr txBox="1"/>
          <p:nvPr/>
        </p:nvSpPr>
        <p:spPr>
          <a:xfrm>
            <a:off x="1622714" y="1818394"/>
            <a:ext cx="756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Contact the </a:t>
            </a:r>
            <a:r>
              <a:rPr lang="fr-FR" sz="2800" b="1" dirty="0" err="1"/>
              <a:t>labs</a:t>
            </a:r>
            <a:r>
              <a:rPr lang="fr-FR" sz="2800" b="1" dirty="0"/>
              <a:t> </a:t>
            </a:r>
            <a:r>
              <a:rPr lang="fr-FR" sz="2800" b="1" dirty="0" err="1"/>
              <a:t>that</a:t>
            </a:r>
            <a:r>
              <a:rPr lang="fr-FR" sz="2800" b="1" dirty="0"/>
              <a:t> </a:t>
            </a:r>
            <a:r>
              <a:rPr lang="fr-FR" sz="2800" b="1" dirty="0" err="1"/>
              <a:t>were</a:t>
            </a:r>
            <a:r>
              <a:rPr lang="fr-FR" sz="2800" b="1" dirty="0"/>
              <a:t> </a:t>
            </a:r>
            <a:r>
              <a:rPr lang="fr-FR" sz="2800" b="1" dirty="0" err="1"/>
              <a:t>late</a:t>
            </a:r>
            <a:r>
              <a:rPr lang="fr-FR" sz="2800" b="1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3B28C6-AC14-7F1B-1D03-1124D7BD97D5}"/>
              </a:ext>
            </a:extLst>
          </p:cNvPr>
          <p:cNvSpPr txBox="1"/>
          <p:nvPr/>
        </p:nvSpPr>
        <p:spPr>
          <a:xfrm>
            <a:off x="1622714" y="2671803"/>
            <a:ext cx="1056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Contact the </a:t>
            </a:r>
            <a:r>
              <a:rPr lang="fr-FR" sz="2800" b="1" dirty="0" err="1"/>
              <a:t>labs</a:t>
            </a:r>
            <a:r>
              <a:rPr lang="fr-FR" sz="2800" b="1" dirty="0"/>
              <a:t> </a:t>
            </a:r>
            <a:r>
              <a:rPr lang="fr-FR" sz="2800" b="1" dirty="0" err="1"/>
              <a:t>that</a:t>
            </a:r>
            <a:r>
              <a:rPr lang="fr-FR" sz="2800" b="1" dirty="0"/>
              <a:t> </a:t>
            </a:r>
            <a:r>
              <a:rPr lang="fr-FR" sz="2800" b="1" dirty="0" err="1"/>
              <a:t>did</a:t>
            </a:r>
            <a:r>
              <a:rPr lang="fr-FR" sz="2800" b="1" dirty="0"/>
              <a:t> not follow the recommandations </a:t>
            </a:r>
            <a:r>
              <a:rPr lang="fr-FR" sz="2000" b="1" dirty="0"/>
              <a:t>(no C data…)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1A085A-5276-CE9E-C541-A07462675F2E}"/>
              </a:ext>
            </a:extLst>
          </p:cNvPr>
          <p:cNvSpPr txBox="1"/>
          <p:nvPr/>
        </p:nvSpPr>
        <p:spPr>
          <a:xfrm>
            <a:off x="1622714" y="4265609"/>
            <a:ext cx="818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Individual</a:t>
            </a:r>
            <a:r>
              <a:rPr lang="fr-FR" sz="2800" b="1" dirty="0"/>
              <a:t> </a:t>
            </a:r>
            <a:r>
              <a:rPr lang="fr-FR" sz="2800" b="1" dirty="0" err="1"/>
              <a:t>lab</a:t>
            </a:r>
            <a:r>
              <a:rPr lang="fr-FR" sz="2800" b="1" dirty="0"/>
              <a:t> performances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D06E57-B56F-F803-7010-46E0BAE2E676}"/>
              </a:ext>
            </a:extLst>
          </p:cNvPr>
          <p:cNvSpPr txBox="1"/>
          <p:nvPr/>
        </p:nvSpPr>
        <p:spPr>
          <a:xfrm>
            <a:off x="1622714" y="5050439"/>
            <a:ext cx="818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Regional</a:t>
            </a:r>
            <a:r>
              <a:rPr lang="fr-FR" sz="2800" b="1" dirty="0"/>
              <a:t> performances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742D6E8-C031-C769-7426-A72F3A2EE80E}"/>
              </a:ext>
            </a:extLst>
          </p:cNvPr>
          <p:cNvSpPr txBox="1"/>
          <p:nvPr/>
        </p:nvSpPr>
        <p:spPr>
          <a:xfrm>
            <a:off x="1622714" y="5673336"/>
            <a:ext cx="190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/>
              <a:t>etc…</a:t>
            </a:r>
          </a:p>
        </p:txBody>
      </p:sp>
    </p:spTree>
    <p:extLst>
      <p:ext uri="{BB962C8B-B14F-4D97-AF65-F5344CB8AC3E}">
        <p14:creationId xmlns:p14="http://schemas.microsoft.com/office/powerpoint/2010/main" val="399097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46776B9-3EEF-2C35-C4AE-44E125A9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" y="981710"/>
            <a:ext cx="3594100" cy="35687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F7466B8-B744-9455-F855-8D370D12F677}"/>
              </a:ext>
            </a:extLst>
          </p:cNvPr>
          <p:cNvSpPr txBox="1"/>
          <p:nvPr/>
        </p:nvSpPr>
        <p:spPr>
          <a:xfrm>
            <a:off x="7796" y="289262"/>
            <a:ext cx="511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Soils</a:t>
            </a:r>
            <a:r>
              <a:rPr lang="fr-FR" sz="2400" b="1" dirty="0"/>
              <a:t> are essential for </a:t>
            </a:r>
            <a:r>
              <a:rPr lang="fr-FR" sz="2400" b="1" dirty="0" err="1"/>
              <a:t>food</a:t>
            </a:r>
            <a:r>
              <a:rPr lang="fr-FR" sz="2400" b="1" dirty="0"/>
              <a:t> production:</a:t>
            </a:r>
          </a:p>
        </p:txBody>
      </p:sp>
    </p:spTree>
    <p:extLst>
      <p:ext uri="{BB962C8B-B14F-4D97-AF65-F5344CB8AC3E}">
        <p14:creationId xmlns:p14="http://schemas.microsoft.com/office/powerpoint/2010/main" val="2252526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B9A49E-D6DA-95D0-6F82-6A64EEB3C550}"/>
              </a:ext>
            </a:extLst>
          </p:cNvPr>
          <p:cNvSpPr txBox="1"/>
          <p:nvPr/>
        </p:nvSpPr>
        <p:spPr>
          <a:xfrm>
            <a:off x="1805940" y="1532781"/>
            <a:ext cx="7738110" cy="2123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sz="4400" b="1" dirty="0">
              <a:solidFill>
                <a:srgbClr val="0432FF"/>
              </a:solidFill>
            </a:endParaRPr>
          </a:p>
          <a:p>
            <a:pPr algn="ctr"/>
            <a:r>
              <a:rPr lang="fr-FR" sz="4400" b="1" dirty="0">
                <a:solidFill>
                  <a:srgbClr val="0432FF"/>
                </a:solidFill>
              </a:rPr>
              <a:t>GLOBAL </a:t>
            </a:r>
            <a:r>
              <a:rPr lang="fr-FR" sz="4400" b="1" dirty="0" err="1">
                <a:solidFill>
                  <a:srgbClr val="0432FF"/>
                </a:solidFill>
              </a:rPr>
              <a:t>RESULTS</a:t>
            </a:r>
            <a:endParaRPr lang="fr-FR" sz="4400" b="1" dirty="0">
              <a:solidFill>
                <a:srgbClr val="0432FF"/>
              </a:solidFill>
            </a:endParaRPr>
          </a:p>
          <a:p>
            <a:endParaRPr lang="fr-FR" sz="4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68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3600450" y="2320290"/>
            <a:ext cx="4663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rgbClr val="0432FF"/>
                </a:solidFill>
              </a:rPr>
              <a:t>Statistical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procedure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fr-FR" sz="4000" b="1" dirty="0">
                <a:solidFill>
                  <a:srgbClr val="0432FF"/>
                </a:solidFill>
              </a:rPr>
              <a:t>----</a:t>
            </a:r>
          </a:p>
          <a:p>
            <a:pPr algn="ctr"/>
            <a:r>
              <a:rPr lang="fr-FR" sz="4000" b="1" dirty="0">
                <a:solidFill>
                  <a:srgbClr val="0432FF"/>
                </a:solidFill>
              </a:rPr>
              <a:t>Consensus values</a:t>
            </a:r>
          </a:p>
        </p:txBody>
      </p:sp>
    </p:spTree>
    <p:extLst>
      <p:ext uri="{BB962C8B-B14F-4D97-AF65-F5344CB8AC3E}">
        <p14:creationId xmlns:p14="http://schemas.microsoft.com/office/powerpoint/2010/main" val="3099088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76" y="0"/>
            <a:ext cx="7999048" cy="9359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2AD669-1EF7-14DB-EF4A-0E4B68D876A4}"/>
              </a:ext>
            </a:extLst>
          </p:cNvPr>
          <p:cNvSpPr/>
          <p:nvPr/>
        </p:nvSpPr>
        <p:spPr>
          <a:xfrm>
            <a:off x="3366655" y="1579418"/>
            <a:ext cx="6598227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6249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76" y="0"/>
            <a:ext cx="7999048" cy="9359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2AD669-1EF7-14DB-EF4A-0E4B68D876A4}"/>
              </a:ext>
            </a:extLst>
          </p:cNvPr>
          <p:cNvSpPr/>
          <p:nvPr/>
        </p:nvSpPr>
        <p:spPr>
          <a:xfrm>
            <a:off x="3875808" y="1579418"/>
            <a:ext cx="3159815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2992D1-2CC8-693D-F78A-42EB692C4341}"/>
              </a:ext>
            </a:extLst>
          </p:cNvPr>
          <p:cNvSpPr/>
          <p:nvPr/>
        </p:nvSpPr>
        <p:spPr>
          <a:xfrm>
            <a:off x="7035623" y="1492827"/>
            <a:ext cx="2264241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0350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76" y="0"/>
            <a:ext cx="7999048" cy="9359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2AD669-1EF7-14DB-EF4A-0E4B68D876A4}"/>
              </a:ext>
            </a:extLst>
          </p:cNvPr>
          <p:cNvSpPr/>
          <p:nvPr/>
        </p:nvSpPr>
        <p:spPr>
          <a:xfrm>
            <a:off x="3875808" y="1579418"/>
            <a:ext cx="2078183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2992D1-2CC8-693D-F78A-42EB692C4341}"/>
              </a:ext>
            </a:extLst>
          </p:cNvPr>
          <p:cNvSpPr/>
          <p:nvPr/>
        </p:nvSpPr>
        <p:spPr>
          <a:xfrm>
            <a:off x="7733323" y="1492827"/>
            <a:ext cx="1566541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7378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76" y="0"/>
            <a:ext cx="7999048" cy="9359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2AD669-1EF7-14DB-EF4A-0E4B68D876A4}"/>
              </a:ext>
            </a:extLst>
          </p:cNvPr>
          <p:cNvSpPr/>
          <p:nvPr/>
        </p:nvSpPr>
        <p:spPr>
          <a:xfrm>
            <a:off x="3875808" y="1579418"/>
            <a:ext cx="1278083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2992D1-2CC8-693D-F78A-42EB692C4341}"/>
              </a:ext>
            </a:extLst>
          </p:cNvPr>
          <p:cNvSpPr/>
          <p:nvPr/>
        </p:nvSpPr>
        <p:spPr>
          <a:xfrm>
            <a:off x="8458200" y="1492827"/>
            <a:ext cx="841664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9231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76" y="0"/>
            <a:ext cx="7999048" cy="9359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2AD669-1EF7-14DB-EF4A-0E4B68D876A4}"/>
              </a:ext>
            </a:extLst>
          </p:cNvPr>
          <p:cNvSpPr/>
          <p:nvPr/>
        </p:nvSpPr>
        <p:spPr>
          <a:xfrm>
            <a:off x="3875808" y="1579418"/>
            <a:ext cx="1995056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2992D1-2CC8-693D-F78A-42EB692C4341}"/>
              </a:ext>
            </a:extLst>
          </p:cNvPr>
          <p:cNvSpPr/>
          <p:nvPr/>
        </p:nvSpPr>
        <p:spPr>
          <a:xfrm>
            <a:off x="7793182" y="1492827"/>
            <a:ext cx="789709" cy="503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1672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4CF4EC-193F-939A-C92E-EED0B353C1C4}"/>
              </a:ext>
            </a:extLst>
          </p:cNvPr>
          <p:cNvSpPr/>
          <p:nvPr/>
        </p:nvSpPr>
        <p:spPr>
          <a:xfrm>
            <a:off x="1748790" y="5120640"/>
            <a:ext cx="9189720" cy="173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92" y="0"/>
            <a:ext cx="5586321" cy="65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9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4251960" y="2480310"/>
            <a:ext cx="276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0432FF"/>
                </a:solidFill>
              </a:rPr>
              <a:t>Precision</a:t>
            </a:r>
            <a:endParaRPr lang="fr-FR" sz="4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960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1394460" y="205740"/>
            <a:ext cx="765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solidFill>
                  <a:srgbClr val="0432FF"/>
                </a:solidFill>
              </a:rPr>
              <a:t>Precision</a:t>
            </a:r>
            <a:r>
              <a:rPr lang="fr-FR" sz="2400" b="1" dirty="0">
                <a:solidFill>
                  <a:srgbClr val="0432FF"/>
                </a:solidFill>
              </a:rPr>
              <a:t>: </a:t>
            </a:r>
            <a:r>
              <a:rPr lang="fr-FR" sz="2400" b="1" dirty="0" err="1">
                <a:solidFill>
                  <a:srgbClr val="0432FF"/>
                </a:solidFill>
              </a:rPr>
              <a:t>interpretation</a:t>
            </a:r>
            <a:r>
              <a:rPr lang="fr-FR" sz="2400" b="1" dirty="0">
                <a:solidFill>
                  <a:srgbClr val="0432FF"/>
                </a:solidFill>
              </a:rPr>
              <a:t> of Z-score standard </a:t>
            </a:r>
            <a:r>
              <a:rPr lang="fr-FR" sz="2400" b="1" dirty="0" err="1">
                <a:solidFill>
                  <a:srgbClr val="0432FF"/>
                </a:solidFill>
              </a:rPr>
              <a:t>deviation</a:t>
            </a:r>
            <a:r>
              <a:rPr lang="fr-FR" sz="2400" b="1" dirty="0">
                <a:solidFill>
                  <a:srgbClr val="0432FF"/>
                </a:solidFill>
              </a:rPr>
              <a:t> (</a:t>
            </a:r>
            <a:r>
              <a:rPr lang="fr-FR" sz="2400" b="1" dirty="0" err="1">
                <a:solidFill>
                  <a:srgbClr val="0432FF"/>
                </a:solidFill>
              </a:rPr>
              <a:t>sd</a:t>
            </a:r>
            <a:r>
              <a:rPr lang="fr-FR" sz="2400" b="1" dirty="0">
                <a:solidFill>
                  <a:srgbClr val="0432FF"/>
                </a:solidFill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FB2BB0-1602-F203-8AB9-ADC302C89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1306084"/>
            <a:ext cx="8840470" cy="34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17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D256A9F-F325-03DC-D2F7-C5ADF2CE7A10}"/>
              </a:ext>
            </a:extLst>
          </p:cNvPr>
          <p:cNvSpPr txBox="1"/>
          <p:nvPr/>
        </p:nvSpPr>
        <p:spPr>
          <a:xfrm>
            <a:off x="5547359" y="289262"/>
            <a:ext cx="65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Laboratories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0432FF"/>
                </a:solidFill>
              </a:rPr>
              <a:t>are essential for </a:t>
            </a:r>
            <a:r>
              <a:rPr lang="fr-FR" sz="2400" b="1" dirty="0" err="1">
                <a:solidFill>
                  <a:srgbClr val="0432FF"/>
                </a:solidFill>
              </a:rPr>
              <a:t>soil</a:t>
            </a:r>
            <a:r>
              <a:rPr lang="fr-FR" sz="2400" b="1" dirty="0">
                <a:solidFill>
                  <a:srgbClr val="0432FF"/>
                </a:solidFill>
              </a:rPr>
              <a:t> data production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6776B9-3EEF-2C35-C4AE-44E125A9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" y="981710"/>
            <a:ext cx="3594100" cy="35687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368AA0-B1B1-7E30-40BD-0A8DDCFC80CC}"/>
              </a:ext>
            </a:extLst>
          </p:cNvPr>
          <p:cNvSpPr txBox="1"/>
          <p:nvPr/>
        </p:nvSpPr>
        <p:spPr>
          <a:xfrm>
            <a:off x="7796" y="289262"/>
            <a:ext cx="5116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Soils</a:t>
            </a:r>
            <a:r>
              <a:rPr lang="fr-FR" sz="2400" b="1" dirty="0"/>
              <a:t> are essential for </a:t>
            </a:r>
            <a:r>
              <a:rPr lang="fr-FR" sz="2400" b="1" dirty="0" err="1"/>
              <a:t>food</a:t>
            </a:r>
            <a:r>
              <a:rPr lang="fr-FR" sz="2400" b="1" dirty="0"/>
              <a:t> production: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E37EBB-EB0F-BD2D-4F3E-12BD06384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72" y="859790"/>
            <a:ext cx="3655737" cy="36906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5B7933-C7A4-0D2A-AEB4-AE8D55A7D6EF}"/>
              </a:ext>
            </a:extLst>
          </p:cNvPr>
          <p:cNvSpPr txBox="1"/>
          <p:nvPr/>
        </p:nvSpPr>
        <p:spPr>
          <a:xfrm>
            <a:off x="6617969" y="2211615"/>
            <a:ext cx="3163333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Soil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labs</a:t>
            </a:r>
            <a:r>
              <a:rPr lang="fr-FR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where</a:t>
            </a:r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soil</a:t>
            </a:r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 data </a:t>
            </a:r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begins</a:t>
            </a:r>
            <a:endParaRPr 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75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4251960" y="2480310"/>
            <a:ext cx="276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Carbon</a:t>
            </a:r>
          </a:p>
        </p:txBody>
      </p:sp>
    </p:spTree>
    <p:extLst>
      <p:ext uri="{BB962C8B-B14F-4D97-AF65-F5344CB8AC3E}">
        <p14:creationId xmlns:p14="http://schemas.microsoft.com/office/powerpoint/2010/main" val="193550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54430"/>
            <a:ext cx="9144000" cy="511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CBA916-1D0A-99B8-8FF8-4135521AD26F}"/>
              </a:ext>
            </a:extLst>
          </p:cNvPr>
          <p:cNvSpPr/>
          <p:nvPr/>
        </p:nvSpPr>
        <p:spPr>
          <a:xfrm>
            <a:off x="6814185" y="697230"/>
            <a:ext cx="3966210" cy="5326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CB41A-AD90-AFFD-672E-04E736321F18}"/>
              </a:ext>
            </a:extLst>
          </p:cNvPr>
          <p:cNvSpPr/>
          <p:nvPr/>
        </p:nvSpPr>
        <p:spPr>
          <a:xfrm>
            <a:off x="1992630" y="5463540"/>
            <a:ext cx="4808220" cy="560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48DEC5-5152-21D4-3A27-9C447357182A}"/>
              </a:ext>
            </a:extLst>
          </p:cNvPr>
          <p:cNvSpPr/>
          <p:nvPr/>
        </p:nvSpPr>
        <p:spPr>
          <a:xfrm>
            <a:off x="5646420" y="548640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1A30D-B3AB-FC7F-164E-411F1106B827}"/>
              </a:ext>
            </a:extLst>
          </p:cNvPr>
          <p:cNvSpPr/>
          <p:nvPr/>
        </p:nvSpPr>
        <p:spPr>
          <a:xfrm>
            <a:off x="643890" y="2426970"/>
            <a:ext cx="1371600" cy="283083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BEC30C-1460-A589-20CE-AAFCB29FCA9E}"/>
              </a:ext>
            </a:extLst>
          </p:cNvPr>
          <p:cNvSpPr txBox="1"/>
          <p:nvPr/>
        </p:nvSpPr>
        <p:spPr>
          <a:xfrm flipH="1">
            <a:off x="7063739" y="5220720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0.4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D41610-CCD0-8E6D-0B1C-0363D5553B8A}"/>
              </a:ext>
            </a:extLst>
          </p:cNvPr>
          <p:cNvSpPr txBox="1"/>
          <p:nvPr/>
        </p:nvSpPr>
        <p:spPr>
          <a:xfrm flipH="1">
            <a:off x="7018020" y="4622788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</a:rPr>
              <a:t>0.8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B3C1824-F65C-F12A-B483-54CB35B606B6}"/>
              </a:ext>
            </a:extLst>
          </p:cNvPr>
          <p:cNvSpPr txBox="1"/>
          <p:nvPr/>
        </p:nvSpPr>
        <p:spPr>
          <a:xfrm flipH="1">
            <a:off x="7018020" y="4066647"/>
            <a:ext cx="75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1.2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A3581B-B63E-134C-0B4F-1CB47FD53FE6}"/>
              </a:ext>
            </a:extLst>
          </p:cNvPr>
          <p:cNvSpPr txBox="1"/>
          <p:nvPr/>
        </p:nvSpPr>
        <p:spPr>
          <a:xfrm flipH="1">
            <a:off x="5714997" y="3256137"/>
            <a:ext cx="269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Standard </a:t>
            </a:r>
            <a:r>
              <a:rPr lang="fr-FR" b="1" dirty="0" err="1">
                <a:solidFill>
                  <a:srgbClr val="0432FF"/>
                </a:solidFill>
              </a:rPr>
              <a:t>deviation</a:t>
            </a:r>
            <a:endParaRPr lang="fr-FR" b="1" dirty="0">
              <a:solidFill>
                <a:srgbClr val="0432FF"/>
              </a:solidFill>
            </a:endParaRPr>
          </a:p>
          <a:p>
            <a:pPr algn="ctr"/>
            <a:r>
              <a:rPr lang="fr-FR" b="1" dirty="0">
                <a:solidFill>
                  <a:srgbClr val="0432FF"/>
                </a:solidFill>
              </a:rPr>
              <a:t>(</a:t>
            </a:r>
            <a:r>
              <a:rPr lang="fr-FR" b="1" dirty="0" err="1">
                <a:solidFill>
                  <a:srgbClr val="0432FF"/>
                </a:solidFill>
              </a:rPr>
              <a:t>sd</a:t>
            </a:r>
            <a:r>
              <a:rPr lang="fr-FR" b="1" dirty="0">
                <a:solidFill>
                  <a:srgbClr val="0432FF"/>
                </a:solidFill>
              </a:rPr>
              <a:t>)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65BA3BD-ACA4-AB94-59C6-8CA03699031A}"/>
              </a:ext>
            </a:extLst>
          </p:cNvPr>
          <p:cNvCxnSpPr>
            <a:cxnSpLocks/>
          </p:cNvCxnSpPr>
          <p:nvPr/>
        </p:nvCxnSpPr>
        <p:spPr>
          <a:xfrm>
            <a:off x="2015490" y="3447540"/>
            <a:ext cx="3882390" cy="0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840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10" y="863600"/>
            <a:ext cx="914400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79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10" y="863600"/>
            <a:ext cx="9144000" cy="511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3A94BF-3D26-7BB6-8AE5-A82BF40C2369}"/>
              </a:ext>
            </a:extLst>
          </p:cNvPr>
          <p:cNvSpPr/>
          <p:nvPr/>
        </p:nvSpPr>
        <p:spPr>
          <a:xfrm>
            <a:off x="1956434" y="3703320"/>
            <a:ext cx="5358766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7D7CF-BCDC-1B6E-FEAF-9AF33BFA63A8}"/>
              </a:ext>
            </a:extLst>
          </p:cNvPr>
          <p:cNvSpPr/>
          <p:nvPr/>
        </p:nvSpPr>
        <p:spPr>
          <a:xfrm>
            <a:off x="8551545" y="3969385"/>
            <a:ext cx="643890" cy="16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297788-A63B-3967-5B5A-1EB2B3BC87F9}"/>
              </a:ext>
            </a:extLst>
          </p:cNvPr>
          <p:cNvSpPr/>
          <p:nvPr/>
        </p:nvSpPr>
        <p:spPr>
          <a:xfrm>
            <a:off x="8229600" y="4457382"/>
            <a:ext cx="643890" cy="16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CA49F-1100-FDB6-DCC5-F60DE853E4A9}"/>
              </a:ext>
            </a:extLst>
          </p:cNvPr>
          <p:cNvSpPr/>
          <p:nvPr/>
        </p:nvSpPr>
        <p:spPr>
          <a:xfrm>
            <a:off x="7346632" y="3703320"/>
            <a:ext cx="1283970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75532E-687F-71A8-11FB-FCAA9ADEE348}"/>
              </a:ext>
            </a:extLst>
          </p:cNvPr>
          <p:cNvSpPr txBox="1"/>
          <p:nvPr/>
        </p:nvSpPr>
        <p:spPr>
          <a:xfrm>
            <a:off x="2299380" y="13500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OK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B150660-1715-31BE-8EDD-A21FE5D02604}"/>
              </a:ext>
            </a:extLst>
          </p:cNvPr>
          <p:cNvCxnSpPr/>
          <p:nvPr/>
        </p:nvCxnSpPr>
        <p:spPr>
          <a:xfrm>
            <a:off x="2720340" y="2171700"/>
            <a:ext cx="0" cy="2914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235D2C8-0F94-2BAB-5464-9ABE4594BFB7}"/>
              </a:ext>
            </a:extLst>
          </p:cNvPr>
          <p:cNvSpPr txBox="1"/>
          <p:nvPr/>
        </p:nvSpPr>
        <p:spPr>
          <a:xfrm>
            <a:off x="2493600" y="4099815"/>
            <a:ext cx="3975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the </a:t>
            </a:r>
            <a:r>
              <a:rPr lang="fr-FR" sz="2800" b="1" dirty="0" err="1">
                <a:solidFill>
                  <a:srgbClr val="00B050"/>
                </a:solidFill>
              </a:rPr>
              <a:t>analytical</a:t>
            </a:r>
            <a:r>
              <a:rPr lang="fr-FR" sz="2800" b="1" dirty="0">
                <a:solidFill>
                  <a:srgbClr val="00B050"/>
                </a:solidFill>
              </a:rPr>
              <a:t> process</a:t>
            </a:r>
          </a:p>
          <a:p>
            <a:pPr algn="ctr"/>
            <a:r>
              <a:rPr lang="fr-FR" sz="2800" b="1" dirty="0" err="1">
                <a:solidFill>
                  <a:srgbClr val="00B050"/>
                </a:solidFill>
              </a:rPr>
              <a:t>is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under</a:t>
            </a:r>
            <a:r>
              <a:rPr lang="fr-FR" sz="2800" b="1" dirty="0">
                <a:solidFill>
                  <a:srgbClr val="00B050"/>
                </a:solidFill>
              </a:rPr>
              <a:t> control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4F98BA-E864-D42A-2098-04C9E4A91377}"/>
              </a:ext>
            </a:extLst>
          </p:cNvPr>
          <p:cNvSpPr/>
          <p:nvPr/>
        </p:nvSpPr>
        <p:spPr>
          <a:xfrm>
            <a:off x="7315201" y="1249998"/>
            <a:ext cx="3387090" cy="4465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604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10" y="863600"/>
            <a:ext cx="9144000" cy="511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C22B4C-DB94-D518-F6C2-E8534E0D023F}"/>
              </a:ext>
            </a:extLst>
          </p:cNvPr>
          <p:cNvSpPr/>
          <p:nvPr/>
        </p:nvSpPr>
        <p:spPr>
          <a:xfrm>
            <a:off x="7326630" y="1143000"/>
            <a:ext cx="3691890" cy="3943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A94BF-3D26-7BB6-8AE5-A82BF40C2369}"/>
              </a:ext>
            </a:extLst>
          </p:cNvPr>
          <p:cNvSpPr/>
          <p:nvPr/>
        </p:nvSpPr>
        <p:spPr>
          <a:xfrm>
            <a:off x="1956434" y="3703320"/>
            <a:ext cx="5358766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7D7CF-BCDC-1B6E-FEAF-9AF33BFA63A8}"/>
              </a:ext>
            </a:extLst>
          </p:cNvPr>
          <p:cNvSpPr/>
          <p:nvPr/>
        </p:nvSpPr>
        <p:spPr>
          <a:xfrm>
            <a:off x="8551545" y="3969385"/>
            <a:ext cx="643890" cy="16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297788-A63B-3967-5B5A-1EB2B3BC87F9}"/>
              </a:ext>
            </a:extLst>
          </p:cNvPr>
          <p:cNvSpPr/>
          <p:nvPr/>
        </p:nvSpPr>
        <p:spPr>
          <a:xfrm>
            <a:off x="8229600" y="4457382"/>
            <a:ext cx="643890" cy="16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CA49F-1100-FDB6-DCC5-F60DE853E4A9}"/>
              </a:ext>
            </a:extLst>
          </p:cNvPr>
          <p:cNvSpPr/>
          <p:nvPr/>
        </p:nvSpPr>
        <p:spPr>
          <a:xfrm>
            <a:off x="7346632" y="3703320"/>
            <a:ext cx="1283970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75532E-687F-71A8-11FB-FCAA9ADEE348}"/>
              </a:ext>
            </a:extLst>
          </p:cNvPr>
          <p:cNvSpPr txBox="1"/>
          <p:nvPr/>
        </p:nvSpPr>
        <p:spPr>
          <a:xfrm>
            <a:off x="2299380" y="13500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OK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B150660-1715-31BE-8EDD-A21FE5D02604}"/>
              </a:ext>
            </a:extLst>
          </p:cNvPr>
          <p:cNvCxnSpPr/>
          <p:nvPr/>
        </p:nvCxnSpPr>
        <p:spPr>
          <a:xfrm>
            <a:off x="2720340" y="2171700"/>
            <a:ext cx="0" cy="2914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7D1FF27-325A-481C-8534-38AE14AB0166}"/>
              </a:ext>
            </a:extLst>
          </p:cNvPr>
          <p:cNvSpPr txBox="1"/>
          <p:nvPr/>
        </p:nvSpPr>
        <p:spPr>
          <a:xfrm>
            <a:off x="5036256" y="2275791"/>
            <a:ext cx="2310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Half have</a:t>
            </a:r>
          </a:p>
          <a:p>
            <a:r>
              <a:rPr lang="fr-FR" sz="4000" b="1" dirty="0" err="1">
                <a:solidFill>
                  <a:srgbClr val="FF0000"/>
                </a:solidFill>
              </a:rPr>
              <a:t>problems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8462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10" y="863600"/>
            <a:ext cx="9144000" cy="511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C22B4C-DB94-D518-F6C2-E8534E0D023F}"/>
              </a:ext>
            </a:extLst>
          </p:cNvPr>
          <p:cNvSpPr/>
          <p:nvPr/>
        </p:nvSpPr>
        <p:spPr>
          <a:xfrm>
            <a:off x="7326630" y="1143000"/>
            <a:ext cx="3691890" cy="3943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A94BF-3D26-7BB6-8AE5-A82BF40C2369}"/>
              </a:ext>
            </a:extLst>
          </p:cNvPr>
          <p:cNvSpPr/>
          <p:nvPr/>
        </p:nvSpPr>
        <p:spPr>
          <a:xfrm>
            <a:off x="1956434" y="3703320"/>
            <a:ext cx="5358766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7D7CF-BCDC-1B6E-FEAF-9AF33BFA63A8}"/>
              </a:ext>
            </a:extLst>
          </p:cNvPr>
          <p:cNvSpPr/>
          <p:nvPr/>
        </p:nvSpPr>
        <p:spPr>
          <a:xfrm>
            <a:off x="8551545" y="3969385"/>
            <a:ext cx="643890" cy="16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297788-A63B-3967-5B5A-1EB2B3BC87F9}"/>
              </a:ext>
            </a:extLst>
          </p:cNvPr>
          <p:cNvSpPr/>
          <p:nvPr/>
        </p:nvSpPr>
        <p:spPr>
          <a:xfrm>
            <a:off x="8229600" y="4457382"/>
            <a:ext cx="643890" cy="16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CA49F-1100-FDB6-DCC5-F60DE853E4A9}"/>
              </a:ext>
            </a:extLst>
          </p:cNvPr>
          <p:cNvSpPr/>
          <p:nvPr/>
        </p:nvSpPr>
        <p:spPr>
          <a:xfrm>
            <a:off x="7346632" y="3703320"/>
            <a:ext cx="1283970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75532E-687F-71A8-11FB-FCAA9ADEE348}"/>
              </a:ext>
            </a:extLst>
          </p:cNvPr>
          <p:cNvSpPr txBox="1"/>
          <p:nvPr/>
        </p:nvSpPr>
        <p:spPr>
          <a:xfrm>
            <a:off x="2299380" y="13500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OK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B150660-1715-31BE-8EDD-A21FE5D02604}"/>
              </a:ext>
            </a:extLst>
          </p:cNvPr>
          <p:cNvCxnSpPr/>
          <p:nvPr/>
        </p:nvCxnSpPr>
        <p:spPr>
          <a:xfrm>
            <a:off x="2720340" y="2171700"/>
            <a:ext cx="0" cy="2914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7D1FF27-325A-481C-8534-38AE14AB0166}"/>
              </a:ext>
            </a:extLst>
          </p:cNvPr>
          <p:cNvSpPr txBox="1"/>
          <p:nvPr/>
        </p:nvSpPr>
        <p:spPr>
          <a:xfrm>
            <a:off x="5036256" y="2275791"/>
            <a:ext cx="2310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Half have</a:t>
            </a:r>
          </a:p>
          <a:p>
            <a:r>
              <a:rPr lang="fr-FR" sz="4000" b="1" dirty="0" err="1">
                <a:solidFill>
                  <a:srgbClr val="FF0000"/>
                </a:solidFill>
              </a:rPr>
              <a:t>problems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1A5631D-2926-778C-5339-95EB8F4BD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710" y="1350079"/>
            <a:ext cx="658870" cy="5232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C7C32C-1DAB-9FD2-8DE0-E13E4B5A4338}"/>
              </a:ext>
            </a:extLst>
          </p:cNvPr>
          <p:cNvSpPr txBox="1"/>
          <p:nvPr/>
        </p:nvSpPr>
        <p:spPr>
          <a:xfrm>
            <a:off x="8218094" y="1350079"/>
            <a:ext cx="1738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FF0000"/>
                </a:solidFill>
              </a:rPr>
              <a:t>Some</a:t>
            </a:r>
            <a:r>
              <a:rPr lang="fr-FR" sz="1600" b="1" dirty="0">
                <a:solidFill>
                  <a:srgbClr val="FF0000"/>
                </a:solidFill>
              </a:rPr>
              <a:t> have </a:t>
            </a:r>
            <a:r>
              <a:rPr lang="fr-FR" sz="1600" b="1" dirty="0" err="1">
                <a:solidFill>
                  <a:srgbClr val="FF0000"/>
                </a:solidFill>
              </a:rPr>
              <a:t>very</a:t>
            </a:r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serious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problems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595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10" y="863600"/>
            <a:ext cx="9144000" cy="511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C22B4C-DB94-D518-F6C2-E8534E0D023F}"/>
              </a:ext>
            </a:extLst>
          </p:cNvPr>
          <p:cNvSpPr/>
          <p:nvPr/>
        </p:nvSpPr>
        <p:spPr>
          <a:xfrm>
            <a:off x="7326630" y="1143000"/>
            <a:ext cx="3691890" cy="3943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A94BF-3D26-7BB6-8AE5-A82BF40C2369}"/>
              </a:ext>
            </a:extLst>
          </p:cNvPr>
          <p:cNvSpPr/>
          <p:nvPr/>
        </p:nvSpPr>
        <p:spPr>
          <a:xfrm>
            <a:off x="1956434" y="3703320"/>
            <a:ext cx="5358766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7D7CF-BCDC-1B6E-FEAF-9AF33BFA63A8}"/>
              </a:ext>
            </a:extLst>
          </p:cNvPr>
          <p:cNvSpPr/>
          <p:nvPr/>
        </p:nvSpPr>
        <p:spPr>
          <a:xfrm>
            <a:off x="8551545" y="3969385"/>
            <a:ext cx="643890" cy="16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297788-A63B-3967-5B5A-1EB2B3BC87F9}"/>
              </a:ext>
            </a:extLst>
          </p:cNvPr>
          <p:cNvSpPr/>
          <p:nvPr/>
        </p:nvSpPr>
        <p:spPr>
          <a:xfrm>
            <a:off x="8229600" y="4457382"/>
            <a:ext cx="643890" cy="162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CA49F-1100-FDB6-DCC5-F60DE853E4A9}"/>
              </a:ext>
            </a:extLst>
          </p:cNvPr>
          <p:cNvSpPr/>
          <p:nvPr/>
        </p:nvSpPr>
        <p:spPr>
          <a:xfrm>
            <a:off x="7346632" y="3703320"/>
            <a:ext cx="1283970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75532E-687F-71A8-11FB-FCAA9ADEE348}"/>
              </a:ext>
            </a:extLst>
          </p:cNvPr>
          <p:cNvSpPr txBox="1"/>
          <p:nvPr/>
        </p:nvSpPr>
        <p:spPr>
          <a:xfrm>
            <a:off x="2299380" y="135007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OK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B150660-1715-31BE-8EDD-A21FE5D02604}"/>
              </a:ext>
            </a:extLst>
          </p:cNvPr>
          <p:cNvCxnSpPr/>
          <p:nvPr/>
        </p:nvCxnSpPr>
        <p:spPr>
          <a:xfrm>
            <a:off x="2720340" y="2171700"/>
            <a:ext cx="0" cy="2914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7D1FF27-325A-481C-8534-38AE14AB0166}"/>
              </a:ext>
            </a:extLst>
          </p:cNvPr>
          <p:cNvSpPr txBox="1"/>
          <p:nvPr/>
        </p:nvSpPr>
        <p:spPr>
          <a:xfrm>
            <a:off x="5036256" y="2275791"/>
            <a:ext cx="2310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Half have</a:t>
            </a:r>
          </a:p>
          <a:p>
            <a:r>
              <a:rPr lang="fr-FR" sz="4000" b="1" dirty="0" err="1">
                <a:solidFill>
                  <a:srgbClr val="FF0000"/>
                </a:solidFill>
              </a:rPr>
              <a:t>problems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852D97-3D05-1820-24C7-1ABEB261157F}"/>
              </a:ext>
            </a:extLst>
          </p:cNvPr>
          <p:cNvSpPr txBox="1"/>
          <p:nvPr/>
        </p:nvSpPr>
        <p:spPr>
          <a:xfrm>
            <a:off x="3957162" y="3599230"/>
            <a:ext cx="3620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Analytical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problems</a:t>
            </a:r>
            <a:r>
              <a:rPr lang="fr-FR" sz="2400" b="1" dirty="0">
                <a:solidFill>
                  <a:srgbClr val="FF0000"/>
                </a:solidFill>
              </a:rPr>
              <a:t> or transcription </a:t>
            </a:r>
            <a:r>
              <a:rPr lang="fr-FR" sz="2400" b="1" dirty="0" err="1">
                <a:solidFill>
                  <a:srgbClr val="FF0000"/>
                </a:solidFill>
              </a:rPr>
              <a:t>problems</a:t>
            </a:r>
            <a:r>
              <a:rPr lang="fr-FR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7023F3-3E3E-B714-604F-80E2218CEDD1}"/>
              </a:ext>
            </a:extLst>
          </p:cNvPr>
          <p:cNvSpPr txBox="1"/>
          <p:nvPr/>
        </p:nvSpPr>
        <p:spPr>
          <a:xfrm>
            <a:off x="4557714" y="4486572"/>
            <a:ext cx="3620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Anyway clients </a:t>
            </a:r>
            <a:r>
              <a:rPr lang="fr-FR" sz="1600" b="1" dirty="0" err="1"/>
              <a:t>gets</a:t>
            </a:r>
            <a:r>
              <a:rPr lang="fr-FR" sz="1600" b="1" dirty="0"/>
              <a:t> </a:t>
            </a:r>
            <a:r>
              <a:rPr lang="fr-FR" sz="1600" b="1" dirty="0" err="1"/>
              <a:t>low</a:t>
            </a:r>
            <a:r>
              <a:rPr lang="fr-FR" sz="1600" b="1" dirty="0"/>
              <a:t> </a:t>
            </a:r>
            <a:r>
              <a:rPr lang="fr-FR" sz="1600" b="1" dirty="0" err="1"/>
              <a:t>quality</a:t>
            </a:r>
            <a:endParaRPr lang="fr-FR" sz="1600" b="1" dirty="0"/>
          </a:p>
          <a:p>
            <a:r>
              <a:rPr lang="fr-FR" sz="1600" b="1" dirty="0"/>
              <a:t> and </a:t>
            </a:r>
            <a:r>
              <a:rPr lang="fr-FR" sz="1600" b="1" dirty="0" err="1"/>
              <a:t>unreliable</a:t>
            </a:r>
            <a:r>
              <a:rPr lang="fr-FR" sz="1600" b="1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974487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00"/>
            <a:ext cx="9144000" cy="507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548AD7-5577-3875-91E0-A42DD0AFFAB5}"/>
              </a:ext>
            </a:extLst>
          </p:cNvPr>
          <p:cNvSpPr/>
          <p:nvPr/>
        </p:nvSpPr>
        <p:spPr>
          <a:xfrm>
            <a:off x="5646420" y="548640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420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00"/>
            <a:ext cx="9144000" cy="507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8D5EF5-FF38-CA44-D78B-EC3D9F8077ED}"/>
              </a:ext>
            </a:extLst>
          </p:cNvPr>
          <p:cNvSpPr txBox="1"/>
          <p:nvPr/>
        </p:nvSpPr>
        <p:spPr>
          <a:xfrm>
            <a:off x="2640330" y="2275791"/>
            <a:ext cx="7223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FF0000"/>
                </a:solidFill>
              </a:rPr>
              <a:t>Using</a:t>
            </a:r>
            <a:r>
              <a:rPr lang="fr-FR" sz="4000" b="1" dirty="0">
                <a:solidFill>
                  <a:srgbClr val="FF0000"/>
                </a:solidFill>
              </a:rPr>
              <a:t> high tech. instruments but </a:t>
            </a:r>
            <a:r>
              <a:rPr lang="fr-FR" sz="4000" b="1" dirty="0" err="1">
                <a:solidFill>
                  <a:srgbClr val="FF0000"/>
                </a:solidFill>
              </a:rPr>
              <a:t>still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  <a:r>
              <a:rPr lang="fr-FR" sz="4000" b="1" dirty="0" err="1">
                <a:solidFill>
                  <a:srgbClr val="FF0000"/>
                </a:solidFill>
              </a:rPr>
              <a:t>problems</a:t>
            </a:r>
            <a:r>
              <a:rPr lang="fr-FR" sz="4000" b="1" dirty="0">
                <a:solidFill>
                  <a:srgbClr val="FF0000"/>
                </a:solidFill>
              </a:rPr>
              <a:t> =&gt; </a:t>
            </a:r>
            <a:r>
              <a:rPr lang="fr-FR" sz="4000" b="1" dirty="0" err="1">
                <a:solidFill>
                  <a:srgbClr val="FF0000"/>
                </a:solidFill>
              </a:rPr>
              <a:t>human</a:t>
            </a:r>
            <a:r>
              <a:rPr lang="fr-FR" sz="4000" b="1" dirty="0">
                <a:solidFill>
                  <a:srgbClr val="FF0000"/>
                </a:solidFill>
              </a:rPr>
              <a:t> factor?</a:t>
            </a:r>
          </a:p>
          <a:p>
            <a:r>
              <a:rPr lang="fr-FR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B613BF-6CC3-6AD6-28D3-C7DDDDAE9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735" y="159996"/>
            <a:ext cx="2908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5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3601"/>
            <a:ext cx="9144000" cy="51158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2DB4E2-783E-2300-666C-0A11A8C57E45}"/>
              </a:ext>
            </a:extLst>
          </p:cNvPr>
          <p:cNvSpPr/>
          <p:nvPr/>
        </p:nvSpPr>
        <p:spPr>
          <a:xfrm>
            <a:off x="5646420" y="548640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72D865-31A4-909A-71EF-5A3C0AF92573}"/>
              </a:ext>
            </a:extLst>
          </p:cNvPr>
          <p:cNvSpPr txBox="1"/>
          <p:nvPr/>
        </p:nvSpPr>
        <p:spPr>
          <a:xfrm>
            <a:off x="2299380" y="3302180"/>
            <a:ext cx="573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B050"/>
                </a:solidFill>
              </a:rPr>
              <a:t>Majority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is</a:t>
            </a:r>
            <a:r>
              <a:rPr lang="fr-FR" sz="2800" b="1" dirty="0">
                <a:solidFill>
                  <a:srgbClr val="00B050"/>
                </a:solidFill>
              </a:rPr>
              <a:t> OK but </a:t>
            </a:r>
            <a:r>
              <a:rPr lang="fr-FR" sz="2800" b="1" dirty="0" err="1">
                <a:solidFill>
                  <a:srgbClr val="00B050"/>
                </a:solidFill>
              </a:rPr>
              <a:t>unreliable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method</a:t>
            </a:r>
            <a:endParaRPr lang="fr-FR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89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46776B9-3EEF-2C35-C4AE-44E125A9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" y="981710"/>
            <a:ext cx="3594100" cy="35687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C87065-29E6-56F6-BB38-B0D6C520D506}"/>
              </a:ext>
            </a:extLst>
          </p:cNvPr>
          <p:cNvSpPr txBox="1"/>
          <p:nvPr/>
        </p:nvSpPr>
        <p:spPr>
          <a:xfrm>
            <a:off x="335279" y="289262"/>
            <a:ext cx="4693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Soils</a:t>
            </a:r>
            <a:r>
              <a:rPr lang="fr-FR" sz="2000" b="1" dirty="0"/>
              <a:t> are essential for </a:t>
            </a:r>
            <a:r>
              <a:rPr lang="fr-FR" sz="2000" b="1" dirty="0" err="1"/>
              <a:t>food</a:t>
            </a:r>
            <a:r>
              <a:rPr lang="fr-FR" sz="2000" b="1" dirty="0"/>
              <a:t> production: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EC2B54-4CAA-3690-5132-5048A5FDA1CA}"/>
              </a:ext>
            </a:extLst>
          </p:cNvPr>
          <p:cNvSpPr txBox="1"/>
          <p:nvPr/>
        </p:nvSpPr>
        <p:spPr>
          <a:xfrm>
            <a:off x="2682239" y="4570219"/>
            <a:ext cx="9418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The good news :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soil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labs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already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exist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all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around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planet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4B500F-7659-7D41-BB74-25EDC3A71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72" y="859790"/>
            <a:ext cx="3655737" cy="3690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FC37E1A-B5AF-0660-EB25-B376558CA6C8}"/>
              </a:ext>
            </a:extLst>
          </p:cNvPr>
          <p:cNvSpPr txBox="1"/>
          <p:nvPr/>
        </p:nvSpPr>
        <p:spPr>
          <a:xfrm>
            <a:off x="6617969" y="2211615"/>
            <a:ext cx="3163333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Soil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labs</a:t>
            </a:r>
            <a:r>
              <a:rPr lang="fr-FR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where</a:t>
            </a:r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soil</a:t>
            </a:r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 data </a:t>
            </a:r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begins</a:t>
            </a:r>
            <a:endParaRPr 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26C3EF-7955-49B7-F34A-DCD364834F97}"/>
              </a:ext>
            </a:extLst>
          </p:cNvPr>
          <p:cNvSpPr txBox="1"/>
          <p:nvPr/>
        </p:nvSpPr>
        <p:spPr>
          <a:xfrm>
            <a:off x="5547359" y="289262"/>
            <a:ext cx="65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Laboratories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0432FF"/>
                </a:solidFill>
              </a:rPr>
              <a:t>are essential for </a:t>
            </a:r>
            <a:r>
              <a:rPr lang="fr-FR" sz="2400" b="1" dirty="0" err="1">
                <a:solidFill>
                  <a:srgbClr val="0432FF"/>
                </a:solidFill>
              </a:rPr>
              <a:t>soil</a:t>
            </a:r>
            <a:r>
              <a:rPr lang="fr-FR" sz="2400" b="1" dirty="0">
                <a:solidFill>
                  <a:srgbClr val="0432FF"/>
                </a:solidFill>
              </a:rPr>
              <a:t> data production</a:t>
            </a:r>
          </a:p>
        </p:txBody>
      </p:sp>
    </p:spTree>
    <p:extLst>
      <p:ext uri="{BB962C8B-B14F-4D97-AF65-F5344CB8AC3E}">
        <p14:creationId xmlns:p14="http://schemas.microsoft.com/office/powerpoint/2010/main" val="4075323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4251960" y="2480310"/>
            <a:ext cx="276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/>
              <a:t>Nitrogen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1965780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3601"/>
            <a:ext cx="9144000" cy="51292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B48319-2360-9386-6B8F-F80934D9114B}"/>
              </a:ext>
            </a:extLst>
          </p:cNvPr>
          <p:cNvSpPr/>
          <p:nvPr/>
        </p:nvSpPr>
        <p:spPr>
          <a:xfrm>
            <a:off x="5646420" y="548640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233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63601"/>
            <a:ext cx="9144000" cy="51292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3BAC0B-A239-1EB5-79C3-D2D596D0AC76}"/>
              </a:ext>
            </a:extLst>
          </p:cNvPr>
          <p:cNvSpPr txBox="1"/>
          <p:nvPr/>
        </p:nvSpPr>
        <p:spPr>
          <a:xfrm>
            <a:off x="5036256" y="2275791"/>
            <a:ext cx="25050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&gt; </a:t>
            </a:r>
            <a:r>
              <a:rPr lang="fr-FR" sz="4000" b="1" dirty="0" err="1">
                <a:solidFill>
                  <a:srgbClr val="FF0000"/>
                </a:solidFill>
              </a:rPr>
              <a:t>half</a:t>
            </a:r>
            <a:r>
              <a:rPr lang="fr-FR" sz="4000" b="1" dirty="0">
                <a:solidFill>
                  <a:srgbClr val="FF0000"/>
                </a:solidFill>
              </a:rPr>
              <a:t> have</a:t>
            </a:r>
          </a:p>
          <a:p>
            <a:r>
              <a:rPr lang="fr-FR" sz="4000" b="1" dirty="0" err="1">
                <a:solidFill>
                  <a:srgbClr val="FF0000"/>
                </a:solidFill>
              </a:rPr>
              <a:t>problems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6A2FD0-70AB-6B2A-DE8C-41DA98A1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706" y="645537"/>
            <a:ext cx="658870" cy="5232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1C19C8-E926-54A7-0C18-5C3BB146DE0E}"/>
              </a:ext>
            </a:extLst>
          </p:cNvPr>
          <p:cNvSpPr txBox="1"/>
          <p:nvPr/>
        </p:nvSpPr>
        <p:spPr>
          <a:xfrm>
            <a:off x="7655601" y="876370"/>
            <a:ext cx="1738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FF0000"/>
                </a:solidFill>
              </a:rPr>
              <a:t>Many</a:t>
            </a:r>
            <a:r>
              <a:rPr lang="fr-FR" sz="1600" b="1" dirty="0">
                <a:solidFill>
                  <a:srgbClr val="FF0000"/>
                </a:solidFill>
              </a:rPr>
              <a:t> have </a:t>
            </a:r>
            <a:r>
              <a:rPr lang="fr-FR" sz="1600" b="1" dirty="0" err="1">
                <a:solidFill>
                  <a:srgbClr val="FF0000"/>
                </a:solidFill>
              </a:rPr>
              <a:t>very</a:t>
            </a:r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serious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problems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67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4ADE5B-78DB-0305-804D-A942EB8ECF8A}"/>
              </a:ext>
            </a:extLst>
          </p:cNvPr>
          <p:cNvSpPr/>
          <p:nvPr/>
        </p:nvSpPr>
        <p:spPr>
          <a:xfrm>
            <a:off x="5646420" y="548640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089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00"/>
            <a:ext cx="9144000" cy="508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85A777-CA2C-0423-45BE-B8B103299163}"/>
              </a:ext>
            </a:extLst>
          </p:cNvPr>
          <p:cNvSpPr txBox="1"/>
          <p:nvPr/>
        </p:nvSpPr>
        <p:spPr>
          <a:xfrm>
            <a:off x="2023110" y="2264361"/>
            <a:ext cx="7223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FF0000"/>
                </a:solidFill>
              </a:rPr>
              <a:t>Using</a:t>
            </a:r>
            <a:r>
              <a:rPr lang="fr-FR" sz="4000" b="1" dirty="0">
                <a:solidFill>
                  <a:srgbClr val="FF0000"/>
                </a:solidFill>
              </a:rPr>
              <a:t> high tech. instruments but </a:t>
            </a:r>
            <a:r>
              <a:rPr lang="fr-FR" sz="4000" b="1" dirty="0" err="1">
                <a:solidFill>
                  <a:srgbClr val="FF0000"/>
                </a:solidFill>
              </a:rPr>
              <a:t>still</a:t>
            </a:r>
            <a:r>
              <a:rPr lang="fr-FR" sz="4000" b="1" dirty="0">
                <a:solidFill>
                  <a:srgbClr val="FF0000"/>
                </a:solidFill>
              </a:rPr>
              <a:t> </a:t>
            </a:r>
            <a:r>
              <a:rPr lang="fr-FR" sz="4000" b="1" dirty="0" err="1">
                <a:solidFill>
                  <a:srgbClr val="FF0000"/>
                </a:solidFill>
              </a:rPr>
              <a:t>problems</a:t>
            </a:r>
            <a:r>
              <a:rPr lang="fr-FR" sz="4000" b="1" dirty="0">
                <a:solidFill>
                  <a:srgbClr val="FF0000"/>
                </a:solidFill>
              </a:rPr>
              <a:t> =&gt; </a:t>
            </a:r>
            <a:r>
              <a:rPr lang="fr-FR" sz="4000" b="1" dirty="0" err="1">
                <a:solidFill>
                  <a:srgbClr val="FF0000"/>
                </a:solidFill>
              </a:rPr>
              <a:t>human</a:t>
            </a:r>
            <a:r>
              <a:rPr lang="fr-FR" sz="4000" b="1" dirty="0">
                <a:solidFill>
                  <a:srgbClr val="FF0000"/>
                </a:solidFill>
              </a:rPr>
              <a:t> factor?</a:t>
            </a:r>
          </a:p>
          <a:p>
            <a:r>
              <a:rPr lang="fr-FR" sz="4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F8DDE9-085F-08E2-CCC4-74453A38A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965" y="234950"/>
            <a:ext cx="2347414" cy="11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898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4251960" y="2480310"/>
            <a:ext cx="276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/>
              <a:t>Phosphorus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3210117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6301"/>
            <a:ext cx="9144000" cy="50866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8E5435-0594-E6F0-299D-50F6AD25042F}"/>
              </a:ext>
            </a:extLst>
          </p:cNvPr>
          <p:cNvSpPr/>
          <p:nvPr/>
        </p:nvSpPr>
        <p:spPr>
          <a:xfrm>
            <a:off x="5646420" y="548640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0358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6301"/>
            <a:ext cx="9144000" cy="50866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7F12671-EED6-F79F-00BB-4227AEC2E5AC}"/>
              </a:ext>
            </a:extLst>
          </p:cNvPr>
          <p:cNvSpPr txBox="1"/>
          <p:nvPr/>
        </p:nvSpPr>
        <p:spPr>
          <a:xfrm>
            <a:off x="3293790" y="2662100"/>
            <a:ext cx="3248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A </a:t>
            </a:r>
            <a:r>
              <a:rPr lang="fr-FR" sz="2800" b="1" dirty="0" err="1">
                <a:solidFill>
                  <a:srgbClr val="00B050"/>
                </a:solidFill>
              </a:rPr>
              <a:t>majority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is</a:t>
            </a:r>
            <a:r>
              <a:rPr lang="fr-FR" sz="2800" b="1" dirty="0">
                <a:solidFill>
                  <a:srgbClr val="00B050"/>
                </a:solidFill>
              </a:rPr>
              <a:t> OK ! </a:t>
            </a:r>
            <a:r>
              <a:rPr lang="fr-FR" sz="2800" b="1" dirty="0">
                <a:solidFill>
                  <a:srgbClr val="00B050"/>
                </a:solidFill>
                <a:sym typeface="Wingdings" pitchFamily="2" charset="2"/>
              </a:rPr>
              <a:t> 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3F8A2C-3D42-EB5B-14A9-53E89B693538}"/>
              </a:ext>
            </a:extLst>
          </p:cNvPr>
          <p:cNvSpPr txBox="1"/>
          <p:nvPr/>
        </p:nvSpPr>
        <p:spPr>
          <a:xfrm>
            <a:off x="9052560" y="914101"/>
            <a:ext cx="1508760" cy="1211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</a:rPr>
              <a:t>Few </a:t>
            </a:r>
            <a:r>
              <a:rPr lang="fr-FR" sz="1800" b="1" dirty="0" err="1">
                <a:solidFill>
                  <a:srgbClr val="FF0000"/>
                </a:solidFill>
              </a:rPr>
              <a:t>labs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still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had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serious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err="1">
                <a:solidFill>
                  <a:srgbClr val="FF0000"/>
                </a:solidFill>
              </a:rPr>
              <a:t>problems</a:t>
            </a:r>
            <a:endParaRPr lang="fr-FR" sz="1800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7302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01"/>
            <a:ext cx="9144000" cy="50680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E951C6-4696-6726-B5BE-E05D5D324FA0}"/>
              </a:ext>
            </a:extLst>
          </p:cNvPr>
          <p:cNvSpPr/>
          <p:nvPr/>
        </p:nvSpPr>
        <p:spPr>
          <a:xfrm>
            <a:off x="5646420" y="548640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863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01"/>
            <a:ext cx="9144000" cy="50680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A84675-B027-C648-ECB2-E737E3441C7F}"/>
              </a:ext>
            </a:extLst>
          </p:cNvPr>
          <p:cNvSpPr txBox="1"/>
          <p:nvPr/>
        </p:nvSpPr>
        <p:spPr>
          <a:xfrm>
            <a:off x="3293790" y="2662100"/>
            <a:ext cx="445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A large </a:t>
            </a:r>
            <a:r>
              <a:rPr lang="fr-FR" sz="2800" b="1" dirty="0" err="1">
                <a:solidFill>
                  <a:srgbClr val="00B050"/>
                </a:solidFill>
              </a:rPr>
              <a:t>majority</a:t>
            </a:r>
            <a:r>
              <a:rPr lang="fr-FR" sz="2800" b="1" dirty="0">
                <a:solidFill>
                  <a:srgbClr val="00B050"/>
                </a:solidFill>
              </a:rPr>
              <a:t> </a:t>
            </a:r>
            <a:r>
              <a:rPr lang="fr-FR" sz="2800" b="1" dirty="0" err="1">
                <a:solidFill>
                  <a:srgbClr val="00B050"/>
                </a:solidFill>
              </a:rPr>
              <a:t>is</a:t>
            </a:r>
            <a:r>
              <a:rPr lang="fr-FR" sz="2800" b="1" dirty="0">
                <a:solidFill>
                  <a:srgbClr val="00B050"/>
                </a:solidFill>
              </a:rPr>
              <a:t> OK ! </a:t>
            </a:r>
            <a:r>
              <a:rPr lang="fr-FR" sz="2800" b="1" dirty="0">
                <a:solidFill>
                  <a:srgbClr val="00B050"/>
                </a:solidFill>
                <a:sym typeface="Wingdings" pitchFamily="2" charset="2"/>
              </a:rPr>
              <a:t>  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7EB855-33B9-D453-4AC7-998B2E7F08C9}"/>
              </a:ext>
            </a:extLst>
          </p:cNvPr>
          <p:cNvSpPr txBox="1"/>
          <p:nvPr/>
        </p:nvSpPr>
        <p:spPr>
          <a:xfrm>
            <a:off x="9669780" y="639781"/>
            <a:ext cx="150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</a:rPr>
              <a:t>Marginal</a:t>
            </a:r>
          </a:p>
          <a:p>
            <a:r>
              <a:rPr lang="fr-FR" sz="1800" b="1" dirty="0" err="1">
                <a:solidFill>
                  <a:srgbClr val="FF0000"/>
                </a:solidFill>
              </a:rPr>
              <a:t>problems</a:t>
            </a:r>
            <a:endParaRPr lang="fr-FR" sz="1800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392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46776B9-3EEF-2C35-C4AE-44E125A9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" y="981710"/>
            <a:ext cx="3594100" cy="35687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C87065-29E6-56F6-BB38-B0D6C520D506}"/>
              </a:ext>
            </a:extLst>
          </p:cNvPr>
          <p:cNvSpPr txBox="1"/>
          <p:nvPr/>
        </p:nvSpPr>
        <p:spPr>
          <a:xfrm>
            <a:off x="335279" y="289262"/>
            <a:ext cx="4693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Soils</a:t>
            </a:r>
            <a:r>
              <a:rPr lang="fr-FR" sz="2000" b="1" dirty="0"/>
              <a:t> are essential for </a:t>
            </a:r>
            <a:r>
              <a:rPr lang="fr-FR" sz="2000" b="1" dirty="0" err="1"/>
              <a:t>food</a:t>
            </a:r>
            <a:r>
              <a:rPr lang="fr-FR" sz="2000" b="1" dirty="0"/>
              <a:t> production: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EC2B54-4CAA-3690-5132-5048A5FDA1CA}"/>
              </a:ext>
            </a:extLst>
          </p:cNvPr>
          <p:cNvSpPr txBox="1"/>
          <p:nvPr/>
        </p:nvSpPr>
        <p:spPr>
          <a:xfrm>
            <a:off x="2682239" y="4570219"/>
            <a:ext cx="9418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The good news :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soil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labs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already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exist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all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around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planet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732417-9219-14BB-2CEA-101497599E2C}"/>
              </a:ext>
            </a:extLst>
          </p:cNvPr>
          <p:cNvSpPr txBox="1"/>
          <p:nvPr/>
        </p:nvSpPr>
        <p:spPr>
          <a:xfrm>
            <a:off x="2773680" y="5051693"/>
            <a:ext cx="9418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The </a:t>
            </a:r>
            <a:r>
              <a:rPr lang="fr-FR" sz="2400" b="1" dirty="0" err="1"/>
              <a:t>bad</a:t>
            </a:r>
            <a:r>
              <a:rPr lang="fr-FR" sz="2400" b="1" dirty="0"/>
              <a:t> news: </a:t>
            </a:r>
            <a:r>
              <a:rPr lang="fr-FR" sz="2400" b="1" dirty="0" err="1">
                <a:solidFill>
                  <a:srgbClr val="FF0000"/>
                </a:solidFill>
              </a:rPr>
              <a:t>soil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labs</a:t>
            </a:r>
            <a:r>
              <a:rPr lang="fr-FR" sz="2400" b="1" dirty="0">
                <a:solidFill>
                  <a:srgbClr val="FF0000"/>
                </a:solidFill>
              </a:rPr>
              <a:t> are </a:t>
            </a:r>
            <a:r>
              <a:rPr lang="fr-FR" sz="2400" b="1" dirty="0" err="1">
                <a:solidFill>
                  <a:srgbClr val="FF0000"/>
                </a:solidFill>
              </a:rPr>
              <a:t>working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without</a:t>
            </a:r>
            <a:r>
              <a:rPr lang="fr-FR" sz="2400" b="1" dirty="0">
                <a:solidFill>
                  <a:srgbClr val="FF0000"/>
                </a:solidFill>
              </a:rPr>
              <a:t> coordination </a:t>
            </a:r>
            <a:r>
              <a:rPr lang="fr-FR" sz="2400" b="1" dirty="0" err="1">
                <a:solidFill>
                  <a:srgbClr val="FF0000"/>
                </a:solidFill>
              </a:rPr>
              <a:t>among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them</a:t>
            </a:r>
            <a:r>
              <a:rPr lang="fr-FR" sz="2400" b="1" dirty="0">
                <a:solidFill>
                  <a:srgbClr val="FF0000"/>
                </a:solidFill>
              </a:rPr>
              <a:t>…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CF1B5AF-71BD-D955-6F64-F01A3F826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72" y="859790"/>
            <a:ext cx="3655737" cy="3690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22158C8-547C-DDAF-807F-07A5142EF043}"/>
              </a:ext>
            </a:extLst>
          </p:cNvPr>
          <p:cNvSpPr txBox="1"/>
          <p:nvPr/>
        </p:nvSpPr>
        <p:spPr>
          <a:xfrm>
            <a:off x="6617969" y="2211615"/>
            <a:ext cx="3163333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Soil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labs</a:t>
            </a:r>
            <a:r>
              <a:rPr lang="fr-FR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where</a:t>
            </a:r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soil</a:t>
            </a:r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 data </a:t>
            </a:r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begins</a:t>
            </a:r>
            <a:endParaRPr 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FAA1F8-D28F-0F63-312E-29916FA7FEDE}"/>
              </a:ext>
            </a:extLst>
          </p:cNvPr>
          <p:cNvSpPr txBox="1"/>
          <p:nvPr/>
        </p:nvSpPr>
        <p:spPr>
          <a:xfrm>
            <a:off x="5547359" y="289262"/>
            <a:ext cx="65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Laboratories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0432FF"/>
                </a:solidFill>
              </a:rPr>
              <a:t>are essential for </a:t>
            </a:r>
            <a:r>
              <a:rPr lang="fr-FR" sz="2400" b="1" dirty="0" err="1">
                <a:solidFill>
                  <a:srgbClr val="0432FF"/>
                </a:solidFill>
              </a:rPr>
              <a:t>soil</a:t>
            </a:r>
            <a:r>
              <a:rPr lang="fr-FR" sz="2400" b="1" dirty="0">
                <a:solidFill>
                  <a:srgbClr val="0432FF"/>
                </a:solidFill>
              </a:rPr>
              <a:t> data production</a:t>
            </a:r>
          </a:p>
        </p:txBody>
      </p:sp>
    </p:spTree>
    <p:extLst>
      <p:ext uri="{BB962C8B-B14F-4D97-AF65-F5344CB8AC3E}">
        <p14:creationId xmlns:p14="http://schemas.microsoft.com/office/powerpoint/2010/main" val="19196572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6300"/>
            <a:ext cx="9144000" cy="50840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66E355-3F57-AB06-B9AB-5B6ECD79A488}"/>
              </a:ext>
            </a:extLst>
          </p:cNvPr>
          <p:cNvSpPr/>
          <p:nvPr/>
        </p:nvSpPr>
        <p:spPr>
          <a:xfrm>
            <a:off x="5646420" y="548640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FDE31E-360C-0676-44CC-B54A9E3180F8}"/>
              </a:ext>
            </a:extLst>
          </p:cNvPr>
          <p:cNvSpPr txBox="1"/>
          <p:nvPr/>
        </p:nvSpPr>
        <p:spPr>
          <a:xfrm>
            <a:off x="3293790" y="2662100"/>
            <a:ext cx="4420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rgbClr val="00B050"/>
                </a:solidFill>
              </a:rPr>
              <a:t>Nearly</a:t>
            </a:r>
            <a:r>
              <a:rPr lang="fr-FR" sz="2800" b="1" dirty="0">
                <a:solidFill>
                  <a:srgbClr val="00B050"/>
                </a:solidFill>
              </a:rPr>
              <a:t> all </a:t>
            </a:r>
            <a:r>
              <a:rPr lang="fr-FR" sz="2800" b="1" dirty="0" err="1">
                <a:solidFill>
                  <a:srgbClr val="00B050"/>
                </a:solidFill>
              </a:rPr>
              <a:t>labs</a:t>
            </a:r>
            <a:r>
              <a:rPr lang="fr-FR" sz="2800" b="1" dirty="0">
                <a:solidFill>
                  <a:srgbClr val="00B050"/>
                </a:solidFill>
              </a:rPr>
              <a:t> are OK ! </a:t>
            </a:r>
            <a:r>
              <a:rPr lang="fr-FR" sz="2800" b="1" dirty="0">
                <a:solidFill>
                  <a:srgbClr val="00B050"/>
                </a:solidFill>
                <a:sym typeface="Wingdings" pitchFamily="2" charset="2"/>
              </a:rPr>
              <a:t>  </a:t>
            </a:r>
            <a:endParaRPr lang="fr-FR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045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6918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4251960" y="2480310"/>
            <a:ext cx="3634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rgbClr val="0432FF"/>
                </a:solidFill>
              </a:rPr>
              <a:t>Comparability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fr-FR" sz="4000" b="1" dirty="0">
                <a:solidFill>
                  <a:srgbClr val="0432FF"/>
                </a:solidFill>
              </a:rPr>
              <a:t>&amp; </a:t>
            </a:r>
            <a:r>
              <a:rPr lang="fr-FR" sz="4000" b="1" dirty="0" err="1">
                <a:solidFill>
                  <a:srgbClr val="0432FF"/>
                </a:solidFill>
              </a:rPr>
              <a:t>accuracy</a:t>
            </a:r>
            <a:endParaRPr lang="fr-FR" sz="4000" b="1" dirty="0">
              <a:solidFill>
                <a:srgbClr val="0432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173E5B-4944-3AF8-C497-D2EFC7C22745}"/>
              </a:ext>
            </a:extLst>
          </p:cNvPr>
          <p:cNvSpPr txBox="1"/>
          <p:nvPr/>
        </p:nvSpPr>
        <p:spPr>
          <a:xfrm>
            <a:off x="2831783" y="4374565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432FF"/>
                </a:solidFill>
              </a:rPr>
              <a:t>How distant/</a:t>
            </a:r>
            <a:r>
              <a:rPr lang="fr-FR" sz="1800" b="1" dirty="0" err="1">
                <a:solidFill>
                  <a:srgbClr val="0432FF"/>
                </a:solidFill>
              </a:rPr>
              <a:t>different</a:t>
            </a:r>
            <a:r>
              <a:rPr lang="fr-FR" sz="1800" b="1" dirty="0">
                <a:solidFill>
                  <a:srgbClr val="0432FF"/>
                </a:solidFill>
              </a:rPr>
              <a:t> are the </a:t>
            </a:r>
            <a:r>
              <a:rPr lang="fr-FR" sz="1800" b="1" dirty="0" err="1">
                <a:solidFill>
                  <a:srgbClr val="0432FF"/>
                </a:solidFill>
              </a:rPr>
              <a:t>results</a:t>
            </a:r>
            <a:r>
              <a:rPr lang="fr-FR" sz="1800" b="1" dirty="0">
                <a:solidFill>
                  <a:srgbClr val="0432FF"/>
                </a:solidFill>
              </a:rPr>
              <a:t> </a:t>
            </a:r>
            <a:r>
              <a:rPr lang="fr-FR" sz="1800" b="1" dirty="0" err="1">
                <a:solidFill>
                  <a:srgbClr val="0432FF"/>
                </a:solidFill>
              </a:rPr>
              <a:t>from</a:t>
            </a:r>
            <a:r>
              <a:rPr lang="fr-FR" sz="1800" b="1" dirty="0">
                <a:solidFill>
                  <a:srgbClr val="0432FF"/>
                </a:solidFill>
              </a:rPr>
              <a:t> </a:t>
            </a:r>
            <a:r>
              <a:rPr lang="fr-FR" sz="1800" b="1" dirty="0" err="1">
                <a:solidFill>
                  <a:srgbClr val="0432FF"/>
                </a:solidFill>
              </a:rPr>
              <a:t>each</a:t>
            </a:r>
            <a:r>
              <a:rPr lang="fr-FR" sz="1800" b="1" dirty="0">
                <a:solidFill>
                  <a:srgbClr val="0432FF"/>
                </a:solidFill>
              </a:rPr>
              <a:t> </a:t>
            </a:r>
            <a:r>
              <a:rPr lang="fr-FR" sz="1800" b="1" dirty="0" err="1">
                <a:solidFill>
                  <a:srgbClr val="0432FF"/>
                </a:solidFill>
              </a:rPr>
              <a:t>lab</a:t>
            </a:r>
            <a:endParaRPr lang="fr-FR" sz="1800" b="1" dirty="0">
              <a:solidFill>
                <a:srgbClr val="0432FF"/>
              </a:solidFill>
            </a:endParaRPr>
          </a:p>
          <a:p>
            <a:pPr algn="ctr"/>
            <a:r>
              <a:rPr lang="fr-FR" b="1" dirty="0" err="1">
                <a:solidFill>
                  <a:srgbClr val="0432FF"/>
                </a:solidFill>
              </a:rPr>
              <a:t>Compared</a:t>
            </a:r>
            <a:r>
              <a:rPr lang="fr-FR" b="1" dirty="0">
                <a:solidFill>
                  <a:srgbClr val="0432FF"/>
                </a:solidFill>
              </a:rPr>
              <a:t> to the </a:t>
            </a:r>
            <a:r>
              <a:rPr lang="fr-FR" sz="1800" b="1" dirty="0">
                <a:solidFill>
                  <a:srgbClr val="0432FF"/>
                </a:solidFill>
              </a:rPr>
              <a:t>consensu</a:t>
            </a:r>
            <a:r>
              <a:rPr lang="fr-FR" b="1" dirty="0">
                <a:solidFill>
                  <a:srgbClr val="0432FF"/>
                </a:solidFill>
              </a:rPr>
              <a:t>s value.</a:t>
            </a:r>
            <a:endParaRPr lang="fr-FR" sz="18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272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4251960" y="2480310"/>
            <a:ext cx="276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Carbon</a:t>
            </a:r>
          </a:p>
        </p:txBody>
      </p:sp>
    </p:spTree>
    <p:extLst>
      <p:ext uri="{BB962C8B-B14F-4D97-AF65-F5344CB8AC3E}">
        <p14:creationId xmlns:p14="http://schemas.microsoft.com/office/powerpoint/2010/main" val="2615089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1"/>
            <a:ext cx="9144000" cy="66566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A0F129-A9F5-A12A-FBB5-9489E42689F0}"/>
              </a:ext>
            </a:extLst>
          </p:cNvPr>
          <p:cNvSpPr/>
          <p:nvPr/>
        </p:nvSpPr>
        <p:spPr>
          <a:xfrm>
            <a:off x="2356484" y="982980"/>
            <a:ext cx="7290436" cy="2446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D86D0B-7969-0B75-858D-17F8E00024DF}"/>
              </a:ext>
            </a:extLst>
          </p:cNvPr>
          <p:cNvSpPr/>
          <p:nvPr/>
        </p:nvSpPr>
        <p:spPr>
          <a:xfrm>
            <a:off x="2356484" y="3611880"/>
            <a:ext cx="7290436" cy="2446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DBBEA4-081F-3DCE-A6B4-2C14B473D9FD}"/>
              </a:ext>
            </a:extLst>
          </p:cNvPr>
          <p:cNvSpPr/>
          <p:nvPr/>
        </p:nvSpPr>
        <p:spPr>
          <a:xfrm>
            <a:off x="4550092" y="88901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9248C84-5E04-CAA2-8E2F-7CDCABB2CC3C}"/>
              </a:ext>
            </a:extLst>
          </p:cNvPr>
          <p:cNvSpPr/>
          <p:nvPr/>
        </p:nvSpPr>
        <p:spPr>
          <a:xfrm>
            <a:off x="1188720" y="1734821"/>
            <a:ext cx="1348740" cy="3797299"/>
          </a:xfrm>
          <a:prstGeom prst="ellipse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F139B60-495B-3591-C1C5-3D03B2E42587}"/>
              </a:ext>
            </a:extLst>
          </p:cNvPr>
          <p:cNvSpPr/>
          <p:nvPr/>
        </p:nvSpPr>
        <p:spPr>
          <a:xfrm>
            <a:off x="9486424" y="1530350"/>
            <a:ext cx="1348740" cy="3797299"/>
          </a:xfrm>
          <a:prstGeom prst="ellipse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4389362-CA47-CB27-B5E8-55BEC7B5D1C8}"/>
              </a:ext>
            </a:extLst>
          </p:cNvPr>
          <p:cNvCxnSpPr/>
          <p:nvPr/>
        </p:nvCxnSpPr>
        <p:spPr>
          <a:xfrm flipH="1">
            <a:off x="2356484" y="3874770"/>
            <a:ext cx="7381876" cy="594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E62F585-71F7-CD7B-D8BE-A767D8F9EFB2}"/>
              </a:ext>
            </a:extLst>
          </p:cNvPr>
          <p:cNvCxnSpPr>
            <a:cxnSpLocks/>
          </p:cNvCxnSpPr>
          <p:nvPr/>
        </p:nvCxnSpPr>
        <p:spPr>
          <a:xfrm flipH="1" flipV="1">
            <a:off x="2356484" y="2663190"/>
            <a:ext cx="7479032" cy="812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7647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1"/>
            <a:ext cx="9144000" cy="66566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39ABCA-A344-1020-F19B-207781C60B00}"/>
              </a:ext>
            </a:extLst>
          </p:cNvPr>
          <p:cNvSpPr/>
          <p:nvPr/>
        </p:nvSpPr>
        <p:spPr>
          <a:xfrm>
            <a:off x="2331720" y="1954530"/>
            <a:ext cx="348615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952EC2-0448-28F5-835C-81B90F28DC2A}"/>
              </a:ext>
            </a:extLst>
          </p:cNvPr>
          <p:cNvSpPr/>
          <p:nvPr/>
        </p:nvSpPr>
        <p:spPr>
          <a:xfrm>
            <a:off x="6267450" y="742950"/>
            <a:ext cx="3398520" cy="5326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58E9327-D889-DB89-5184-ABB11D606C3E}"/>
              </a:ext>
            </a:extLst>
          </p:cNvPr>
          <p:cNvSpPr/>
          <p:nvPr/>
        </p:nvSpPr>
        <p:spPr>
          <a:xfrm>
            <a:off x="2983230" y="388620"/>
            <a:ext cx="1440180" cy="742950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DFC606-97DE-9E9E-1B5B-E2DB0EBD8F5D}"/>
              </a:ext>
            </a:extLst>
          </p:cNvPr>
          <p:cNvSpPr txBox="1"/>
          <p:nvPr/>
        </p:nvSpPr>
        <p:spPr>
          <a:xfrm>
            <a:off x="2526030" y="117371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432FF"/>
                </a:solidFill>
              </a:rPr>
              <a:t>Average</a:t>
            </a:r>
            <a:r>
              <a:rPr lang="fr-FR" b="1" dirty="0">
                <a:solidFill>
                  <a:srgbClr val="0432FF"/>
                </a:solidFill>
              </a:rPr>
              <a:t> of the 10 Z score for the 10 analyses made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F3D1A36-3A37-0DEE-E0E4-CBF48D830A8C}"/>
              </a:ext>
            </a:extLst>
          </p:cNvPr>
          <p:cNvSpPr txBox="1"/>
          <p:nvPr/>
        </p:nvSpPr>
        <p:spPr>
          <a:xfrm>
            <a:off x="2541270" y="1578632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fr-FR" b="1" dirty="0"/>
              <a:t>Possible to </a:t>
            </a:r>
            <a:r>
              <a:rPr lang="fr-FR" b="1" dirty="0" err="1"/>
              <a:t>calculate</a:t>
            </a:r>
            <a:r>
              <a:rPr lang="fr-FR" b="1" dirty="0"/>
              <a:t> a standard </a:t>
            </a:r>
            <a:r>
              <a:rPr lang="fr-FR" b="1" dirty="0" err="1"/>
              <a:t>deviation</a:t>
            </a:r>
            <a:r>
              <a:rPr lang="fr-FR" b="1" dirty="0"/>
              <a:t>: </a:t>
            </a:r>
          </a:p>
          <a:p>
            <a:r>
              <a:rPr lang="fr-FR" b="1" dirty="0"/>
              <a:t>	+ short </a:t>
            </a:r>
            <a:r>
              <a:rPr lang="fr-FR" b="1" dirty="0" err="1"/>
              <a:t>error</a:t>
            </a:r>
            <a:r>
              <a:rPr lang="fr-FR" b="1" dirty="0"/>
              <a:t> bar: </a:t>
            </a:r>
            <a:r>
              <a:rPr lang="fr-FR" b="1" dirty="0" err="1"/>
              <a:t>similar</a:t>
            </a:r>
            <a:r>
              <a:rPr lang="fr-FR" b="1" dirty="0"/>
              <a:t> performances for all 10 </a:t>
            </a:r>
            <a:r>
              <a:rPr lang="fr-FR" b="1" dirty="0" err="1"/>
              <a:t>samples</a:t>
            </a:r>
            <a:r>
              <a:rPr lang="fr-FR" b="1" dirty="0"/>
              <a:t> (</a:t>
            </a:r>
            <a:r>
              <a:rPr lang="fr-FR" b="1" dirty="0" err="1"/>
              <a:t>even</a:t>
            </a:r>
            <a:r>
              <a:rPr lang="fr-FR" b="1" dirty="0"/>
              <a:t> the 2 </a:t>
            </a:r>
            <a:r>
              <a:rPr lang="fr-FR" b="1" dirty="0" err="1"/>
              <a:t>extreme</a:t>
            </a:r>
            <a:r>
              <a:rPr lang="fr-FR" b="1" dirty="0"/>
              <a:t> values)</a:t>
            </a:r>
          </a:p>
          <a:p>
            <a:r>
              <a:rPr lang="fr-FR" b="1" dirty="0"/>
              <a:t>	+ long </a:t>
            </a:r>
            <a:r>
              <a:rPr lang="fr-FR" b="1" dirty="0" err="1"/>
              <a:t>error</a:t>
            </a:r>
            <a:r>
              <a:rPr lang="fr-FR" b="1" dirty="0"/>
              <a:t> bar: </a:t>
            </a:r>
            <a:r>
              <a:rPr lang="fr-FR" b="1" dirty="0" err="1"/>
              <a:t>different</a:t>
            </a:r>
            <a:r>
              <a:rPr lang="fr-FR" b="1" dirty="0"/>
              <a:t> performances</a:t>
            </a:r>
          </a:p>
        </p:txBody>
      </p:sp>
    </p:spTree>
    <p:extLst>
      <p:ext uri="{BB962C8B-B14F-4D97-AF65-F5344CB8AC3E}">
        <p14:creationId xmlns:p14="http://schemas.microsoft.com/office/powerpoint/2010/main" val="19518738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8901"/>
            <a:ext cx="9144000" cy="6656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E3AA4F-E92E-05FA-EE6F-AB1042042422}"/>
              </a:ext>
            </a:extLst>
          </p:cNvPr>
          <p:cNvSpPr txBox="1"/>
          <p:nvPr/>
        </p:nvSpPr>
        <p:spPr>
          <a:xfrm>
            <a:off x="2541270" y="1212872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By chance </a:t>
            </a:r>
            <a:r>
              <a:rPr lang="fr-FR" b="1" dirty="0" err="1">
                <a:solidFill>
                  <a:srgbClr val="0432FF"/>
                </a:solidFill>
              </a:rPr>
              <a:t>some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labs</a:t>
            </a:r>
            <a:r>
              <a:rPr lang="fr-FR" b="1" dirty="0">
                <a:solidFill>
                  <a:srgbClr val="0432FF"/>
                </a:solidFill>
              </a:rPr>
              <a:t> have an good </a:t>
            </a:r>
            <a:r>
              <a:rPr lang="fr-FR" b="1" dirty="0" err="1">
                <a:solidFill>
                  <a:srgbClr val="0432FF"/>
                </a:solidFill>
              </a:rPr>
              <a:t>average</a:t>
            </a:r>
            <a:r>
              <a:rPr lang="fr-FR" b="1" dirty="0">
                <a:solidFill>
                  <a:srgbClr val="0432FF"/>
                </a:solidFill>
              </a:rPr>
              <a:t> performance but </a:t>
            </a:r>
            <a:r>
              <a:rPr lang="fr-FR" b="1" dirty="0" err="1">
                <a:solidFill>
                  <a:srgbClr val="0432FF"/>
                </a:solidFill>
              </a:rPr>
              <a:t>indeed</a:t>
            </a:r>
            <a:r>
              <a:rPr lang="fr-FR" b="1" dirty="0">
                <a:solidFill>
                  <a:srgbClr val="0432FF"/>
                </a:solidFill>
              </a:rPr>
              <a:t> the performances </a:t>
            </a:r>
            <a:r>
              <a:rPr lang="fr-FR" b="1" dirty="0" err="1">
                <a:solidFill>
                  <a:srgbClr val="0432FF"/>
                </a:solidFill>
              </a:rPr>
              <a:t>different</a:t>
            </a:r>
            <a:r>
              <a:rPr lang="fr-FR" b="1" dirty="0">
                <a:solidFill>
                  <a:srgbClr val="0432FF"/>
                </a:solidFill>
              </a:rPr>
              <a:t> (</a:t>
            </a:r>
            <a:r>
              <a:rPr lang="fr-FR" b="1" dirty="0" err="1">
                <a:solidFill>
                  <a:srgbClr val="0432FF"/>
                </a:solidFill>
              </a:rPr>
              <a:t>very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different</a:t>
            </a:r>
            <a:r>
              <a:rPr lang="fr-FR" b="1" dirty="0">
                <a:solidFill>
                  <a:srgbClr val="0432FF"/>
                </a:solidFill>
              </a:rPr>
              <a:t>) </a:t>
            </a:r>
            <a:r>
              <a:rPr lang="fr-FR" b="1" dirty="0" err="1">
                <a:solidFill>
                  <a:srgbClr val="0432FF"/>
                </a:solidFill>
              </a:rPr>
              <a:t>between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samples</a:t>
            </a:r>
            <a:endParaRPr lang="fr-FR" b="1" dirty="0">
              <a:solidFill>
                <a:srgbClr val="0432FF"/>
              </a:solidFill>
            </a:endParaRPr>
          </a:p>
          <a:p>
            <a:r>
              <a:rPr lang="fr-FR" b="1" dirty="0">
                <a:solidFill>
                  <a:srgbClr val="0432FF"/>
                </a:solidFill>
              </a:rPr>
              <a:t>=&gt; It </a:t>
            </a:r>
            <a:r>
              <a:rPr lang="fr-FR" b="1" dirty="0" err="1">
                <a:solidFill>
                  <a:srgbClr val="0432FF"/>
                </a:solidFill>
              </a:rPr>
              <a:t>was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useful</a:t>
            </a:r>
            <a:r>
              <a:rPr lang="fr-FR" b="1" dirty="0">
                <a:solidFill>
                  <a:srgbClr val="0432FF"/>
                </a:solidFill>
              </a:rPr>
              <a:t> to have a large range of content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A997F8-B380-B4F7-553F-E66FAE95DBE4}"/>
              </a:ext>
            </a:extLst>
          </p:cNvPr>
          <p:cNvSpPr txBox="1"/>
          <p:nvPr/>
        </p:nvSpPr>
        <p:spPr>
          <a:xfrm>
            <a:off x="4137660" y="5177790"/>
            <a:ext cx="5029200" cy="64633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432FF"/>
                </a:solidFill>
              </a:rPr>
              <a:t>Whatever</a:t>
            </a:r>
            <a:r>
              <a:rPr lang="fr-FR" b="1" dirty="0">
                <a:solidFill>
                  <a:srgbClr val="0432FF"/>
                </a:solidFill>
              </a:rPr>
              <a:t> the </a:t>
            </a:r>
            <a:r>
              <a:rPr lang="fr-FR" b="1" dirty="0" err="1">
                <a:solidFill>
                  <a:srgbClr val="0432FF"/>
                </a:solidFill>
              </a:rPr>
              <a:t>difficulty</a:t>
            </a:r>
            <a:r>
              <a:rPr lang="fr-FR" b="1" dirty="0">
                <a:solidFill>
                  <a:srgbClr val="0432FF"/>
                </a:solidFill>
              </a:rPr>
              <a:t> of the </a:t>
            </a:r>
            <a:r>
              <a:rPr lang="fr-FR" b="1" dirty="0" err="1">
                <a:solidFill>
                  <a:srgbClr val="0432FF"/>
                </a:solidFill>
              </a:rPr>
              <a:t>method</a:t>
            </a:r>
            <a:r>
              <a:rPr lang="fr-FR" b="1" dirty="0">
                <a:solidFill>
                  <a:srgbClr val="0432FF"/>
                </a:solidFill>
              </a:rPr>
              <a:t>, </a:t>
            </a:r>
            <a:r>
              <a:rPr lang="fr-FR" b="1" dirty="0" err="1">
                <a:solidFill>
                  <a:srgbClr val="0432FF"/>
                </a:solidFill>
              </a:rPr>
              <a:t>some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labs</a:t>
            </a:r>
            <a:r>
              <a:rPr lang="fr-FR" b="1" dirty="0">
                <a:solidFill>
                  <a:srgbClr val="0432FF"/>
                </a:solidFill>
              </a:rPr>
              <a:t> made </a:t>
            </a:r>
            <a:r>
              <a:rPr lang="fr-FR" b="1" dirty="0" err="1">
                <a:solidFill>
                  <a:srgbClr val="0432FF"/>
                </a:solidFill>
              </a:rPr>
              <a:t>it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very</a:t>
            </a:r>
            <a:r>
              <a:rPr lang="fr-FR" b="1" dirty="0">
                <a:solidFill>
                  <a:srgbClr val="0432FF"/>
                </a:solidFill>
              </a:rPr>
              <a:t> </a:t>
            </a:r>
            <a:r>
              <a:rPr lang="fr-FR" b="1" dirty="0" err="1">
                <a:solidFill>
                  <a:srgbClr val="0432FF"/>
                </a:solidFill>
              </a:rPr>
              <a:t>well</a:t>
            </a:r>
            <a:r>
              <a:rPr lang="fr-FR" b="1" dirty="0">
                <a:solidFill>
                  <a:srgbClr val="0432FF"/>
                </a:solidFill>
              </a:rPr>
              <a:t> for a large range of C content.</a:t>
            </a:r>
          </a:p>
        </p:txBody>
      </p:sp>
    </p:spTree>
    <p:extLst>
      <p:ext uri="{BB962C8B-B14F-4D97-AF65-F5344CB8AC3E}">
        <p14:creationId xmlns:p14="http://schemas.microsoft.com/office/powerpoint/2010/main" val="7627875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2100"/>
            <a:ext cx="9144000" cy="6273686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F023B3-4D87-951E-0461-3B1DFB8B043D}"/>
              </a:ext>
            </a:extLst>
          </p:cNvPr>
          <p:cNvSpPr/>
          <p:nvPr/>
        </p:nvSpPr>
        <p:spPr>
          <a:xfrm>
            <a:off x="4550092" y="88901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62C25-5C01-2489-2235-48C8827B7835}"/>
              </a:ext>
            </a:extLst>
          </p:cNvPr>
          <p:cNvSpPr/>
          <p:nvPr/>
        </p:nvSpPr>
        <p:spPr>
          <a:xfrm>
            <a:off x="6013132" y="292100"/>
            <a:ext cx="1473518" cy="1548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D743E9-4CE8-4CC1-A517-22009220C5A1}"/>
              </a:ext>
            </a:extLst>
          </p:cNvPr>
          <p:cNvSpPr txBox="1"/>
          <p:nvPr/>
        </p:nvSpPr>
        <p:spPr>
          <a:xfrm>
            <a:off x="3543300" y="5017771"/>
            <a:ext cx="5886450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0432FF"/>
                </a:solidFill>
              </a:rPr>
              <a:t>Technology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cannot</a:t>
            </a:r>
            <a:r>
              <a:rPr lang="fr-FR" sz="2800" b="1" dirty="0">
                <a:solidFill>
                  <a:srgbClr val="0432FF"/>
                </a:solidFill>
              </a:rPr>
              <a:t> solve all </a:t>
            </a:r>
            <a:r>
              <a:rPr lang="fr-FR" sz="2800" b="1" dirty="0" err="1">
                <a:solidFill>
                  <a:srgbClr val="0432FF"/>
                </a:solidFill>
              </a:rPr>
              <a:t>problems</a:t>
            </a:r>
            <a:r>
              <a:rPr lang="fr-FR" sz="2800" b="1" dirty="0">
                <a:solidFill>
                  <a:srgbClr val="0432FF"/>
                </a:solidFill>
              </a:rPr>
              <a:t>!</a:t>
            </a:r>
          </a:p>
          <a:p>
            <a:r>
              <a:rPr lang="fr-FR" sz="2800" b="1" dirty="0">
                <a:solidFill>
                  <a:srgbClr val="0432FF"/>
                </a:solidFill>
              </a:rPr>
              <a:t>The </a:t>
            </a:r>
            <a:r>
              <a:rPr lang="fr-FR" sz="2800" b="1" dirty="0" err="1">
                <a:solidFill>
                  <a:srgbClr val="0432FF"/>
                </a:solidFill>
              </a:rPr>
              <a:t>human</a:t>
            </a:r>
            <a:r>
              <a:rPr lang="fr-FR" sz="2800" b="1" dirty="0">
                <a:solidFill>
                  <a:srgbClr val="0432FF"/>
                </a:solidFill>
              </a:rPr>
              <a:t> factor </a:t>
            </a:r>
            <a:r>
              <a:rPr lang="fr-FR" sz="2800" b="1" dirty="0" err="1">
                <a:solidFill>
                  <a:srgbClr val="0432FF"/>
                </a:solidFill>
              </a:rPr>
              <a:t>is</a:t>
            </a:r>
            <a:r>
              <a:rPr lang="fr-FR" sz="2800" b="1" dirty="0">
                <a:solidFill>
                  <a:srgbClr val="0432FF"/>
                </a:solidFill>
              </a:rPr>
              <a:t> important </a:t>
            </a:r>
            <a:r>
              <a:rPr lang="fr-FR" sz="2800" b="1" dirty="0" err="1">
                <a:solidFill>
                  <a:srgbClr val="0432FF"/>
                </a:solidFill>
              </a:rPr>
              <a:t>too</a:t>
            </a:r>
            <a:r>
              <a:rPr lang="fr-FR" sz="2800" b="1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AB116C-3046-3E67-0D87-8BC3DF611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572" y="1840229"/>
            <a:ext cx="2744708" cy="134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78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09600"/>
            <a:ext cx="9144000" cy="5619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6B7981-5745-9C7E-3DAB-0BD0C65FCF12}"/>
              </a:ext>
            </a:extLst>
          </p:cNvPr>
          <p:cNvSpPr/>
          <p:nvPr/>
        </p:nvSpPr>
        <p:spPr>
          <a:xfrm>
            <a:off x="4550092" y="88901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1614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24" y="2337709"/>
            <a:ext cx="3002263" cy="2185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722" y="2185663"/>
            <a:ext cx="3154758" cy="2164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722" y="2193407"/>
            <a:ext cx="3392114" cy="20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08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8E1B19-0040-0D08-D949-CF85E2994A82}"/>
              </a:ext>
            </a:extLst>
          </p:cNvPr>
          <p:cNvSpPr/>
          <p:nvPr/>
        </p:nvSpPr>
        <p:spPr>
          <a:xfrm>
            <a:off x="1748790" y="5888990"/>
            <a:ext cx="9189720" cy="969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6776B9-3EEF-2C35-C4AE-44E125A9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" y="981710"/>
            <a:ext cx="3594100" cy="35687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C87065-29E6-56F6-BB38-B0D6C520D506}"/>
              </a:ext>
            </a:extLst>
          </p:cNvPr>
          <p:cNvSpPr txBox="1"/>
          <p:nvPr/>
        </p:nvSpPr>
        <p:spPr>
          <a:xfrm>
            <a:off x="335279" y="289262"/>
            <a:ext cx="4693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Soils</a:t>
            </a:r>
            <a:r>
              <a:rPr lang="fr-FR" sz="2000" b="1" dirty="0"/>
              <a:t> are essential for </a:t>
            </a:r>
            <a:r>
              <a:rPr lang="fr-FR" sz="2000" b="1" dirty="0" err="1"/>
              <a:t>food</a:t>
            </a:r>
            <a:r>
              <a:rPr lang="fr-FR" sz="2000" b="1" dirty="0"/>
              <a:t> production: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C3A222-2B02-65DD-C486-811012C7C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72" y="859790"/>
            <a:ext cx="3655737" cy="369062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6A4048B-EF1A-4F06-C9E6-871DD8D37438}"/>
              </a:ext>
            </a:extLst>
          </p:cNvPr>
          <p:cNvSpPr txBox="1"/>
          <p:nvPr/>
        </p:nvSpPr>
        <p:spPr>
          <a:xfrm>
            <a:off x="6617969" y="2211615"/>
            <a:ext cx="3163333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Soil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labs</a:t>
            </a:r>
            <a:r>
              <a:rPr lang="fr-FR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where</a:t>
            </a:r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soil</a:t>
            </a:r>
            <a:r>
              <a:rPr lang="fr-FR" sz="2400" b="1" dirty="0">
                <a:solidFill>
                  <a:schemeClr val="accent4">
                    <a:lumMod val="75000"/>
                  </a:schemeClr>
                </a:solidFill>
              </a:rPr>
              <a:t> data </a:t>
            </a:r>
            <a:r>
              <a:rPr lang="fr-FR" sz="2400" b="1" dirty="0" err="1">
                <a:solidFill>
                  <a:schemeClr val="accent4">
                    <a:lumMod val="75000"/>
                  </a:schemeClr>
                </a:solidFill>
              </a:rPr>
              <a:t>begins</a:t>
            </a:r>
            <a:endParaRPr 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3D82BB-F4E8-CE78-B522-316536CF2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420" y="5623354"/>
            <a:ext cx="3326130" cy="1144475"/>
          </a:xfrm>
          <a:prstGeom prst="rect">
            <a:avLst/>
          </a:prstGeom>
          <a:ln w="38100">
            <a:solidFill>
              <a:srgbClr val="0432FF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FA5EE62-7D18-E3F5-60BE-DBDB02862FA3}"/>
              </a:ext>
            </a:extLst>
          </p:cNvPr>
          <p:cNvSpPr txBox="1"/>
          <p:nvPr/>
        </p:nvSpPr>
        <p:spPr>
          <a:xfrm>
            <a:off x="2682239" y="4570219"/>
            <a:ext cx="9418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The good news :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soil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labs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already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exist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all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around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planet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8D0212-2AFE-18DA-A238-4D7B82251C05}"/>
              </a:ext>
            </a:extLst>
          </p:cNvPr>
          <p:cNvSpPr txBox="1"/>
          <p:nvPr/>
        </p:nvSpPr>
        <p:spPr>
          <a:xfrm>
            <a:off x="2773680" y="5051693"/>
            <a:ext cx="9418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The </a:t>
            </a:r>
            <a:r>
              <a:rPr lang="fr-FR" sz="2400" b="1" dirty="0" err="1"/>
              <a:t>bad</a:t>
            </a:r>
            <a:r>
              <a:rPr lang="fr-FR" sz="2400" b="1" dirty="0"/>
              <a:t> news: </a:t>
            </a:r>
            <a:r>
              <a:rPr lang="fr-FR" sz="2400" b="1" dirty="0" err="1">
                <a:solidFill>
                  <a:srgbClr val="FF0000"/>
                </a:solidFill>
              </a:rPr>
              <a:t>soil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labs</a:t>
            </a:r>
            <a:r>
              <a:rPr lang="fr-FR" sz="2400" b="1" dirty="0">
                <a:solidFill>
                  <a:srgbClr val="FF0000"/>
                </a:solidFill>
              </a:rPr>
              <a:t> are </a:t>
            </a:r>
            <a:r>
              <a:rPr lang="fr-FR" sz="2400" b="1" dirty="0" err="1">
                <a:solidFill>
                  <a:srgbClr val="FF0000"/>
                </a:solidFill>
              </a:rPr>
              <a:t>working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without</a:t>
            </a:r>
            <a:r>
              <a:rPr lang="fr-FR" sz="2400" b="1" dirty="0">
                <a:solidFill>
                  <a:srgbClr val="FF0000"/>
                </a:solidFill>
              </a:rPr>
              <a:t> coordination </a:t>
            </a:r>
            <a:r>
              <a:rPr lang="fr-FR" sz="2400" b="1" dirty="0" err="1">
                <a:solidFill>
                  <a:srgbClr val="FF0000"/>
                </a:solidFill>
              </a:rPr>
              <a:t>among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them</a:t>
            </a:r>
            <a:r>
              <a:rPr lang="fr-FR" sz="2400" b="1" dirty="0">
                <a:solidFill>
                  <a:srgbClr val="FF0000"/>
                </a:solidFill>
              </a:rPr>
              <a:t>…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B92D881-A685-B797-7855-B9C7679B9E4B}"/>
              </a:ext>
            </a:extLst>
          </p:cNvPr>
          <p:cNvSpPr txBox="1"/>
          <p:nvPr/>
        </p:nvSpPr>
        <p:spPr>
          <a:xfrm>
            <a:off x="2472689" y="5888990"/>
            <a:ext cx="3893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An option for </a:t>
            </a:r>
            <a:r>
              <a:rPr lang="fr-FR" sz="2400" b="1" dirty="0" err="1">
                <a:solidFill>
                  <a:srgbClr val="0432FF"/>
                </a:solidFill>
              </a:rPr>
              <a:t>improvement</a:t>
            </a:r>
            <a:r>
              <a:rPr lang="fr-FR" sz="2400" b="1" dirty="0">
                <a:solidFill>
                  <a:srgbClr val="0432FF"/>
                </a:solidFill>
              </a:rPr>
              <a:t>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33098D-D55D-DE11-6312-A235759DA663}"/>
              </a:ext>
            </a:extLst>
          </p:cNvPr>
          <p:cNvSpPr txBox="1"/>
          <p:nvPr/>
        </p:nvSpPr>
        <p:spPr>
          <a:xfrm>
            <a:off x="5547359" y="289262"/>
            <a:ext cx="65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Laboratories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0432FF"/>
                </a:solidFill>
              </a:rPr>
              <a:t>are essential for </a:t>
            </a:r>
            <a:r>
              <a:rPr lang="fr-FR" sz="2400" b="1" dirty="0" err="1">
                <a:solidFill>
                  <a:srgbClr val="0432FF"/>
                </a:solidFill>
              </a:rPr>
              <a:t>soil</a:t>
            </a:r>
            <a:r>
              <a:rPr lang="fr-FR" sz="2400" b="1" dirty="0">
                <a:solidFill>
                  <a:srgbClr val="0432FF"/>
                </a:solidFill>
              </a:rPr>
              <a:t> data production</a:t>
            </a:r>
          </a:p>
        </p:txBody>
      </p:sp>
    </p:spTree>
    <p:extLst>
      <p:ext uri="{BB962C8B-B14F-4D97-AF65-F5344CB8AC3E}">
        <p14:creationId xmlns:p14="http://schemas.microsoft.com/office/powerpoint/2010/main" val="19282988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4251960" y="2480310"/>
            <a:ext cx="276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/>
              <a:t>Nitrogen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8687644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0501"/>
            <a:ext cx="9144000" cy="64672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51C1C4-FCA1-4D2B-3BD1-AF9F3700CE30}"/>
              </a:ext>
            </a:extLst>
          </p:cNvPr>
          <p:cNvSpPr/>
          <p:nvPr/>
        </p:nvSpPr>
        <p:spPr>
          <a:xfrm>
            <a:off x="4550092" y="88901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C36F5A6-691C-C152-F3F2-DC82F8B4AD2C}"/>
              </a:ext>
            </a:extLst>
          </p:cNvPr>
          <p:cNvSpPr txBox="1"/>
          <p:nvPr/>
        </p:nvSpPr>
        <p:spPr>
          <a:xfrm>
            <a:off x="4937760" y="2583180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High perf.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6EE375-2A08-CC83-350D-4C0E45399108}"/>
              </a:ext>
            </a:extLst>
          </p:cNvPr>
          <p:cNvSpPr txBox="1"/>
          <p:nvPr/>
        </p:nvSpPr>
        <p:spPr>
          <a:xfrm>
            <a:off x="4392930" y="4620445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Low perf.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E76B8B8-E02F-7B90-933A-E72BF568E766}"/>
              </a:ext>
            </a:extLst>
          </p:cNvPr>
          <p:cNvSpPr txBox="1"/>
          <p:nvPr/>
        </p:nvSpPr>
        <p:spPr>
          <a:xfrm>
            <a:off x="5520690" y="3905489"/>
            <a:ext cx="147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Medium perf.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04C85A-8C3D-9088-8CFD-F4A132C2AF3A}"/>
              </a:ext>
            </a:extLst>
          </p:cNvPr>
          <p:cNvSpPr txBox="1"/>
          <p:nvPr/>
        </p:nvSpPr>
        <p:spPr>
          <a:xfrm>
            <a:off x="6204585" y="4805111"/>
            <a:ext cx="13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Low perf.</a:t>
            </a:r>
          </a:p>
        </p:txBody>
      </p:sp>
    </p:spTree>
    <p:extLst>
      <p:ext uri="{BB962C8B-B14F-4D97-AF65-F5344CB8AC3E}">
        <p14:creationId xmlns:p14="http://schemas.microsoft.com/office/powerpoint/2010/main" val="9425387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4200"/>
            <a:ext cx="9144000" cy="56752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B6D861-C050-E1ED-6FC1-8B2769DCCAD9}"/>
              </a:ext>
            </a:extLst>
          </p:cNvPr>
          <p:cNvSpPr/>
          <p:nvPr/>
        </p:nvSpPr>
        <p:spPr>
          <a:xfrm>
            <a:off x="4550092" y="88901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133800-FCCB-2A1B-7528-0C6E448AC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805" y="233215"/>
            <a:ext cx="2000407" cy="9783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A472FD-3E58-A0A3-B8C1-E5D8DD98D3F6}"/>
              </a:ext>
            </a:extLst>
          </p:cNvPr>
          <p:cNvSpPr txBox="1"/>
          <p:nvPr/>
        </p:nvSpPr>
        <p:spPr>
          <a:xfrm>
            <a:off x="9898380" y="1394460"/>
            <a:ext cx="156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human</a:t>
            </a:r>
            <a:r>
              <a:rPr lang="fr-FR" dirty="0"/>
              <a:t> factor ?</a:t>
            </a:r>
          </a:p>
        </p:txBody>
      </p:sp>
    </p:spTree>
    <p:extLst>
      <p:ext uri="{BB962C8B-B14F-4D97-AF65-F5344CB8AC3E}">
        <p14:creationId xmlns:p14="http://schemas.microsoft.com/office/powerpoint/2010/main" val="2137689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03788"/>
            <a:ext cx="4414607" cy="3122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50" y="1919230"/>
            <a:ext cx="4435453" cy="27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271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50FB1B-30C2-7FB5-C6AE-10923F78BB11}"/>
              </a:ext>
            </a:extLst>
          </p:cNvPr>
          <p:cNvSpPr txBox="1"/>
          <p:nvPr/>
        </p:nvSpPr>
        <p:spPr>
          <a:xfrm>
            <a:off x="4251960" y="2480310"/>
            <a:ext cx="276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/>
              <a:t>Phosphorus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30014678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1300"/>
            <a:ext cx="9144000" cy="63709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2B8A5B-4445-944A-FF21-65FE445683FA}"/>
              </a:ext>
            </a:extLst>
          </p:cNvPr>
          <p:cNvSpPr/>
          <p:nvPr/>
        </p:nvSpPr>
        <p:spPr>
          <a:xfrm>
            <a:off x="4550092" y="88901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0538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58800"/>
            <a:ext cx="9144000" cy="57175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A1115B-82B6-E030-216F-6B73F406A500}"/>
              </a:ext>
            </a:extLst>
          </p:cNvPr>
          <p:cNvSpPr/>
          <p:nvPr/>
        </p:nvSpPr>
        <p:spPr>
          <a:xfrm>
            <a:off x="4550092" y="88901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4419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8000"/>
            <a:ext cx="9144000" cy="58170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5E64F0-2391-658C-A6AD-FF016FCCB085}"/>
              </a:ext>
            </a:extLst>
          </p:cNvPr>
          <p:cNvSpPr/>
          <p:nvPr/>
        </p:nvSpPr>
        <p:spPr>
          <a:xfrm>
            <a:off x="4550092" y="88901"/>
            <a:ext cx="1371600" cy="1645920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6871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119" y="2686226"/>
            <a:ext cx="3045926" cy="2122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655" y="2708023"/>
            <a:ext cx="2937426" cy="1836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080" y="2686226"/>
            <a:ext cx="2887194" cy="18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157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21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0D1E9F-5D24-8EB0-0938-7774023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" y="364098"/>
            <a:ext cx="11041380" cy="612980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7537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6EF1B9C-A1A6-3E4A-E327-ED29897F07DD}"/>
              </a:ext>
            </a:extLst>
          </p:cNvPr>
          <p:cNvSpPr txBox="1"/>
          <p:nvPr/>
        </p:nvSpPr>
        <p:spPr>
          <a:xfrm>
            <a:off x="1376245" y="1741944"/>
            <a:ext cx="9149950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Part 1 = </a:t>
            </a:r>
            <a:r>
              <a:rPr lang="fr-FR" sz="4000" b="1" dirty="0" err="1"/>
              <a:t>assessment</a:t>
            </a:r>
            <a:r>
              <a:rPr lang="fr-FR" sz="4000" b="1" dirty="0"/>
              <a:t>:</a:t>
            </a:r>
          </a:p>
          <a:p>
            <a:pPr algn="ctr"/>
            <a:endParaRPr lang="fr-FR" sz="4000" b="1" dirty="0"/>
          </a:p>
          <a:p>
            <a:pPr algn="ctr"/>
            <a:r>
              <a:rPr lang="fr-FR" sz="4000" b="1" dirty="0">
                <a:solidFill>
                  <a:srgbClr val="0432FF"/>
                </a:solidFill>
              </a:rPr>
              <a:t>how </a:t>
            </a:r>
            <a:r>
              <a:rPr lang="fr-FR" sz="4000" b="1" dirty="0">
                <a:solidFill>
                  <a:srgbClr val="FF0000"/>
                </a:solidFill>
              </a:rPr>
              <a:t>reliable and comparable are</a:t>
            </a:r>
          </a:p>
          <a:p>
            <a:pPr algn="ctr"/>
            <a:r>
              <a:rPr lang="fr-FR" sz="4000" b="1" dirty="0">
                <a:solidFill>
                  <a:srgbClr val="FF0000"/>
                </a:solidFill>
              </a:rPr>
              <a:t> </a:t>
            </a:r>
            <a:r>
              <a:rPr lang="fr-FR" sz="4000" b="1" dirty="0">
                <a:solidFill>
                  <a:srgbClr val="0432FF"/>
                </a:solidFill>
              </a:rPr>
              <a:t>the data </a:t>
            </a:r>
            <a:r>
              <a:rPr lang="fr-FR" sz="4000" b="1" dirty="0" err="1">
                <a:solidFill>
                  <a:srgbClr val="0432FF"/>
                </a:solidFill>
              </a:rPr>
              <a:t>produced</a:t>
            </a:r>
            <a:r>
              <a:rPr lang="fr-FR" sz="4000" b="1" dirty="0">
                <a:solidFill>
                  <a:srgbClr val="0432FF"/>
                </a:solidFill>
              </a:rPr>
              <a:t> by </a:t>
            </a:r>
            <a:r>
              <a:rPr lang="fr-FR" sz="4000" b="1" dirty="0" err="1">
                <a:solidFill>
                  <a:srgbClr val="0432FF"/>
                </a:solidFill>
              </a:rPr>
              <a:t>soil</a:t>
            </a:r>
            <a:r>
              <a:rPr lang="fr-FR" sz="4000" b="1" dirty="0">
                <a:solidFill>
                  <a:srgbClr val="0432FF"/>
                </a:solidFill>
              </a:rPr>
              <a:t> </a:t>
            </a:r>
            <a:r>
              <a:rPr lang="fr-FR" sz="4000" b="1" dirty="0" err="1">
                <a:solidFill>
                  <a:srgbClr val="0432FF"/>
                </a:solidFill>
              </a:rPr>
              <a:t>laboratories</a:t>
            </a:r>
            <a:r>
              <a:rPr lang="fr-FR" sz="4000" b="1" dirty="0">
                <a:solidFill>
                  <a:srgbClr val="0432FF"/>
                </a:solidFill>
              </a:rPr>
              <a:t>?</a:t>
            </a:r>
          </a:p>
          <a:p>
            <a:pPr algn="ctr"/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6105544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QUESTIONS: 2 + 1 more 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RELIABILITY</a:t>
            </a:r>
            <a:r>
              <a:rPr lang="fr-FR" sz="2800" b="1" dirty="0">
                <a:solidFill>
                  <a:srgbClr val="0432FF"/>
                </a:solidFill>
              </a:rPr>
              <a:t>: for </a:t>
            </a:r>
            <a:r>
              <a:rPr lang="fr-FR" sz="2800" b="1" dirty="0" err="1">
                <a:solidFill>
                  <a:srgbClr val="0432FF"/>
                </a:solidFill>
              </a:rPr>
              <a:t>each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lab</a:t>
            </a:r>
            <a:r>
              <a:rPr lang="fr-FR" sz="2800" b="1" dirty="0">
                <a:solidFill>
                  <a:srgbClr val="0432FF"/>
                </a:solidFill>
              </a:rPr>
              <a:t>, </a:t>
            </a:r>
            <a:r>
              <a:rPr lang="fr-FR" sz="2800" b="1" dirty="0" err="1">
                <a:solidFill>
                  <a:srgbClr val="0432FF"/>
                </a:solidFill>
              </a:rPr>
              <a:t>what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its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precision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  <a:p>
            <a:pPr algn="ctr"/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/>
              <a:t>many</a:t>
            </a:r>
            <a:r>
              <a:rPr lang="fr-FR" sz="2400" b="1" dirty="0"/>
              <a:t> </a:t>
            </a:r>
            <a:r>
              <a:rPr lang="fr-FR" sz="2400" b="1" dirty="0" err="1"/>
              <a:t>labs</a:t>
            </a:r>
            <a:r>
              <a:rPr lang="fr-FR" sz="2400" b="1" dirty="0"/>
              <a:t> have </a:t>
            </a:r>
            <a:r>
              <a:rPr lang="fr-FR" sz="2400" b="1" dirty="0" err="1">
                <a:solidFill>
                  <a:srgbClr val="FF0000"/>
                </a:solidFill>
              </a:rPr>
              <a:t>insuficient</a:t>
            </a:r>
            <a:r>
              <a:rPr lang="fr-FR" sz="2400" b="1" dirty="0"/>
              <a:t> </a:t>
            </a:r>
            <a:r>
              <a:rPr lang="fr-FR" sz="2400" b="1" dirty="0" err="1"/>
              <a:t>precision</a:t>
            </a:r>
            <a:r>
              <a:rPr lang="fr-FR" sz="2400" b="1" dirty="0"/>
              <a:t>: </a:t>
            </a:r>
            <a:r>
              <a:rPr lang="fr-FR" sz="2400" b="1" dirty="0" err="1">
                <a:solidFill>
                  <a:srgbClr val="FF0000"/>
                </a:solidFill>
              </a:rPr>
              <a:t>need</a:t>
            </a:r>
            <a:r>
              <a:rPr lang="fr-FR" sz="2400" b="1" dirty="0">
                <a:solidFill>
                  <a:srgbClr val="FF0000"/>
                </a:solidFill>
              </a:rPr>
              <a:t> to </a:t>
            </a:r>
            <a:r>
              <a:rPr lang="fr-FR" sz="2400" b="1" dirty="0" err="1">
                <a:solidFill>
                  <a:srgbClr val="FF0000"/>
                </a:solidFill>
              </a:rPr>
              <a:t>develop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IQC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2800" b="1" dirty="0"/>
              <a:t> </a:t>
            </a:r>
          </a:p>
          <a:p>
            <a:endParaRPr lang="fr-FR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828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QUESTIONS: 2 + 1 more 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RELIABILITY</a:t>
            </a:r>
            <a:r>
              <a:rPr lang="fr-FR" sz="2800" b="1" dirty="0">
                <a:solidFill>
                  <a:srgbClr val="0432FF"/>
                </a:solidFill>
              </a:rPr>
              <a:t>: for </a:t>
            </a:r>
            <a:r>
              <a:rPr lang="fr-FR" sz="2800" b="1" dirty="0" err="1">
                <a:solidFill>
                  <a:srgbClr val="0432FF"/>
                </a:solidFill>
              </a:rPr>
              <a:t>each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lab</a:t>
            </a:r>
            <a:r>
              <a:rPr lang="fr-FR" sz="2800" b="1" dirty="0">
                <a:solidFill>
                  <a:srgbClr val="0432FF"/>
                </a:solidFill>
              </a:rPr>
              <a:t>, </a:t>
            </a:r>
            <a:r>
              <a:rPr lang="fr-FR" sz="2800" b="1" dirty="0" err="1">
                <a:solidFill>
                  <a:srgbClr val="0432FF"/>
                </a:solidFill>
              </a:rPr>
              <a:t>what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its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precision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  <a:p>
            <a:pPr algn="ctr"/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/>
              <a:t>many</a:t>
            </a:r>
            <a:r>
              <a:rPr lang="fr-FR" sz="2400" b="1" dirty="0"/>
              <a:t> </a:t>
            </a:r>
            <a:r>
              <a:rPr lang="fr-FR" sz="2400" b="1" dirty="0" err="1"/>
              <a:t>labs</a:t>
            </a:r>
            <a:r>
              <a:rPr lang="fr-FR" sz="2400" b="1" dirty="0"/>
              <a:t> have </a:t>
            </a:r>
            <a:r>
              <a:rPr lang="fr-FR" sz="2400" b="1" dirty="0" err="1">
                <a:solidFill>
                  <a:srgbClr val="FF0000"/>
                </a:solidFill>
              </a:rPr>
              <a:t>insuficient</a:t>
            </a:r>
            <a:r>
              <a:rPr lang="fr-FR" sz="2400" b="1" dirty="0"/>
              <a:t> </a:t>
            </a:r>
            <a:r>
              <a:rPr lang="fr-FR" sz="2400" b="1" dirty="0" err="1"/>
              <a:t>precision</a:t>
            </a:r>
            <a:r>
              <a:rPr lang="fr-FR" sz="2400" b="1" dirty="0"/>
              <a:t>: </a:t>
            </a:r>
            <a:r>
              <a:rPr lang="fr-FR" sz="2400" b="1" dirty="0" err="1">
                <a:solidFill>
                  <a:srgbClr val="FF0000"/>
                </a:solidFill>
              </a:rPr>
              <a:t>need</a:t>
            </a:r>
            <a:r>
              <a:rPr lang="fr-FR" sz="2400" b="1" dirty="0">
                <a:solidFill>
                  <a:srgbClr val="FF0000"/>
                </a:solidFill>
              </a:rPr>
              <a:t> to </a:t>
            </a:r>
            <a:r>
              <a:rPr lang="fr-FR" sz="2400" b="1" dirty="0" err="1">
                <a:solidFill>
                  <a:srgbClr val="FF0000"/>
                </a:solidFill>
              </a:rPr>
              <a:t>develop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IQC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2800" b="1" dirty="0"/>
              <a:t> </a:t>
            </a:r>
          </a:p>
          <a:p>
            <a:r>
              <a:rPr lang="fr-FR" sz="2800" b="1" dirty="0">
                <a:solidFill>
                  <a:srgbClr val="0432FF"/>
                </a:solidFill>
              </a:rPr>
              <a:t>2. </a:t>
            </a:r>
            <a:r>
              <a:rPr lang="fr-FR" sz="2800" b="1" dirty="0" err="1">
                <a:solidFill>
                  <a:srgbClr val="0432FF"/>
                </a:solidFill>
              </a:rPr>
              <a:t>COMPARABILITY</a:t>
            </a:r>
            <a:r>
              <a:rPr lang="fr-FR" sz="2800" b="1" dirty="0">
                <a:solidFill>
                  <a:srgbClr val="0432FF"/>
                </a:solidFill>
              </a:rPr>
              <a:t>: </a:t>
            </a:r>
            <a:r>
              <a:rPr lang="fr-FR" sz="2800" b="1" dirty="0" err="1">
                <a:solidFill>
                  <a:srgbClr val="0432FF"/>
                </a:solidFill>
              </a:rPr>
              <a:t>among</a:t>
            </a:r>
            <a:r>
              <a:rPr lang="fr-FR" sz="2800" b="1" dirty="0">
                <a:solidFill>
                  <a:srgbClr val="0432FF"/>
                </a:solidFill>
              </a:rPr>
              <a:t> all </a:t>
            </a:r>
            <a:r>
              <a:rPr lang="fr-FR" sz="2800" b="1" dirty="0" err="1">
                <a:solidFill>
                  <a:srgbClr val="0432FF"/>
                </a:solidFill>
              </a:rPr>
              <a:t>labs</a:t>
            </a:r>
            <a:r>
              <a:rPr lang="fr-FR" sz="2800" b="1" dirty="0">
                <a:solidFill>
                  <a:srgbClr val="0432FF"/>
                </a:solidFill>
              </a:rPr>
              <a:t>, dispersion of </a:t>
            </a:r>
            <a:r>
              <a:rPr lang="fr-FR" sz="2800" b="1" dirty="0" err="1">
                <a:solidFill>
                  <a:srgbClr val="0432FF"/>
                </a:solidFill>
              </a:rPr>
              <a:t>their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results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  <a:p>
            <a:pPr algn="ctr"/>
            <a:r>
              <a:rPr lang="fr-FR" sz="2400" b="1" dirty="0" err="1"/>
              <a:t>Depends</a:t>
            </a:r>
            <a:r>
              <a:rPr lang="fr-FR" sz="2400" b="1" dirty="0"/>
              <a:t> on </a:t>
            </a:r>
            <a:r>
              <a:rPr lang="fr-FR" sz="2400" b="1" dirty="0" err="1"/>
              <a:t>method</a:t>
            </a:r>
            <a:r>
              <a:rPr lang="fr-FR" sz="2400" b="1" dirty="0"/>
              <a:t> but </a:t>
            </a:r>
            <a:r>
              <a:rPr lang="fr-FR" sz="2400" b="1" dirty="0" err="1"/>
              <a:t>even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high tech</a:t>
            </a:r>
          </a:p>
          <a:p>
            <a:pPr algn="ctr"/>
            <a:r>
              <a:rPr lang="fr-FR" sz="2400" b="1" dirty="0" err="1"/>
              <a:t>Analytical</a:t>
            </a:r>
            <a:r>
              <a:rPr lang="fr-FR" sz="2400" b="1" dirty="0"/>
              <a:t> </a:t>
            </a:r>
            <a:r>
              <a:rPr lang="fr-FR" sz="2400" b="1" dirty="0" err="1"/>
              <a:t>problems</a:t>
            </a:r>
            <a:r>
              <a:rPr lang="fr-FR" sz="2400" b="1" dirty="0"/>
              <a:t> &amp;/or  transcription </a:t>
            </a:r>
            <a:r>
              <a:rPr lang="fr-FR" sz="2400" b="1" dirty="0" err="1"/>
              <a:t>mistakes</a:t>
            </a:r>
            <a:r>
              <a:rPr lang="fr-FR" sz="2400" b="1" dirty="0"/>
              <a:t> ?</a:t>
            </a:r>
          </a:p>
          <a:p>
            <a:pPr algn="ctr"/>
            <a:endParaRPr lang="fr-FR" sz="2800" b="1" dirty="0">
              <a:solidFill>
                <a:srgbClr val="0432FF"/>
              </a:solidFill>
            </a:endParaRPr>
          </a:p>
          <a:p>
            <a:endParaRPr lang="fr-FR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44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699CB63-7493-0341-D78F-37064337CAE5}"/>
              </a:ext>
            </a:extLst>
          </p:cNvPr>
          <p:cNvSpPr txBox="1"/>
          <p:nvPr/>
        </p:nvSpPr>
        <p:spPr>
          <a:xfrm>
            <a:off x="798194" y="320040"/>
            <a:ext cx="11260455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QUESTIONS: 2 + 1 more </a:t>
            </a:r>
          </a:p>
          <a:p>
            <a:endParaRPr lang="fr-FR" sz="2800" b="1" dirty="0">
              <a:solidFill>
                <a:srgbClr val="0432FF"/>
              </a:solidFill>
            </a:endParaRPr>
          </a:p>
          <a:p>
            <a:pPr marL="514350" indent="-514350">
              <a:buAutoNum type="arabicPeriod"/>
            </a:pPr>
            <a:r>
              <a:rPr lang="fr-FR" sz="2800" b="1" dirty="0" err="1">
                <a:solidFill>
                  <a:srgbClr val="0432FF"/>
                </a:solidFill>
              </a:rPr>
              <a:t>RELIABILITY</a:t>
            </a:r>
            <a:r>
              <a:rPr lang="fr-FR" sz="2800" b="1" dirty="0">
                <a:solidFill>
                  <a:srgbClr val="0432FF"/>
                </a:solidFill>
              </a:rPr>
              <a:t>: for </a:t>
            </a:r>
            <a:r>
              <a:rPr lang="fr-FR" sz="2800" b="1" dirty="0" err="1">
                <a:solidFill>
                  <a:srgbClr val="0432FF"/>
                </a:solidFill>
              </a:rPr>
              <a:t>each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lab</a:t>
            </a:r>
            <a:r>
              <a:rPr lang="fr-FR" sz="2800" b="1" dirty="0">
                <a:solidFill>
                  <a:srgbClr val="0432FF"/>
                </a:solidFill>
              </a:rPr>
              <a:t>, </a:t>
            </a:r>
            <a:r>
              <a:rPr lang="fr-FR" sz="2800" b="1" dirty="0" err="1">
                <a:solidFill>
                  <a:srgbClr val="0432FF"/>
                </a:solidFill>
              </a:rPr>
              <a:t>what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its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precision</a:t>
            </a:r>
            <a:r>
              <a:rPr lang="fr-FR" sz="2800" b="1" dirty="0">
                <a:solidFill>
                  <a:srgbClr val="0432FF"/>
                </a:solidFill>
              </a:rPr>
              <a:t>?</a:t>
            </a:r>
          </a:p>
          <a:p>
            <a:pPr algn="ctr"/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/>
              <a:t>many</a:t>
            </a:r>
            <a:r>
              <a:rPr lang="fr-FR" sz="2400" b="1" dirty="0"/>
              <a:t> </a:t>
            </a:r>
            <a:r>
              <a:rPr lang="fr-FR" sz="2400" b="1" dirty="0" err="1"/>
              <a:t>labs</a:t>
            </a:r>
            <a:r>
              <a:rPr lang="fr-FR" sz="2400" b="1" dirty="0"/>
              <a:t> have </a:t>
            </a:r>
            <a:r>
              <a:rPr lang="fr-FR" sz="2400" b="1" dirty="0" err="1">
                <a:solidFill>
                  <a:srgbClr val="FF0000"/>
                </a:solidFill>
              </a:rPr>
              <a:t>insuficient</a:t>
            </a:r>
            <a:r>
              <a:rPr lang="fr-FR" sz="2400" b="1" dirty="0"/>
              <a:t> </a:t>
            </a:r>
            <a:r>
              <a:rPr lang="fr-FR" sz="2400" b="1" dirty="0" err="1"/>
              <a:t>precision</a:t>
            </a:r>
            <a:r>
              <a:rPr lang="fr-FR" sz="2400" b="1" dirty="0"/>
              <a:t>: </a:t>
            </a:r>
            <a:r>
              <a:rPr lang="fr-FR" sz="2400" b="1" dirty="0" err="1">
                <a:solidFill>
                  <a:srgbClr val="FF0000"/>
                </a:solidFill>
              </a:rPr>
              <a:t>need</a:t>
            </a:r>
            <a:r>
              <a:rPr lang="fr-FR" sz="2400" b="1" dirty="0">
                <a:solidFill>
                  <a:srgbClr val="FF0000"/>
                </a:solidFill>
              </a:rPr>
              <a:t> to </a:t>
            </a:r>
            <a:r>
              <a:rPr lang="fr-FR" sz="2400" b="1" dirty="0" err="1">
                <a:solidFill>
                  <a:srgbClr val="FF0000"/>
                </a:solidFill>
              </a:rPr>
              <a:t>develop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IQC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2800" b="1" dirty="0"/>
              <a:t> </a:t>
            </a:r>
          </a:p>
          <a:p>
            <a:r>
              <a:rPr lang="fr-FR" sz="2800" b="1" dirty="0">
                <a:solidFill>
                  <a:srgbClr val="0432FF"/>
                </a:solidFill>
              </a:rPr>
              <a:t>2. </a:t>
            </a:r>
            <a:r>
              <a:rPr lang="fr-FR" sz="2800" b="1" dirty="0" err="1">
                <a:solidFill>
                  <a:srgbClr val="0432FF"/>
                </a:solidFill>
              </a:rPr>
              <a:t>COMPARABILITY</a:t>
            </a:r>
            <a:r>
              <a:rPr lang="fr-FR" sz="2800" b="1" dirty="0">
                <a:solidFill>
                  <a:srgbClr val="0432FF"/>
                </a:solidFill>
              </a:rPr>
              <a:t>: </a:t>
            </a:r>
            <a:r>
              <a:rPr lang="fr-FR" sz="2800" b="1" dirty="0" err="1">
                <a:solidFill>
                  <a:srgbClr val="0432FF"/>
                </a:solidFill>
              </a:rPr>
              <a:t>among</a:t>
            </a:r>
            <a:r>
              <a:rPr lang="fr-FR" sz="2800" b="1" dirty="0">
                <a:solidFill>
                  <a:srgbClr val="0432FF"/>
                </a:solidFill>
              </a:rPr>
              <a:t> all </a:t>
            </a:r>
            <a:r>
              <a:rPr lang="fr-FR" sz="2800" b="1" dirty="0" err="1">
                <a:solidFill>
                  <a:srgbClr val="0432FF"/>
                </a:solidFill>
              </a:rPr>
              <a:t>labs</a:t>
            </a:r>
            <a:r>
              <a:rPr lang="fr-FR" sz="2800" b="1" dirty="0">
                <a:solidFill>
                  <a:srgbClr val="0432FF"/>
                </a:solidFill>
              </a:rPr>
              <a:t>, dispersion of </a:t>
            </a:r>
            <a:r>
              <a:rPr lang="fr-FR" sz="2800" b="1" dirty="0" err="1">
                <a:solidFill>
                  <a:srgbClr val="0432FF"/>
                </a:solidFill>
              </a:rPr>
              <a:t>their</a:t>
            </a:r>
            <a:r>
              <a:rPr lang="fr-FR" sz="2800" b="1" dirty="0">
                <a:solidFill>
                  <a:srgbClr val="0432FF"/>
                </a:solidFill>
              </a:rPr>
              <a:t> </a:t>
            </a:r>
            <a:r>
              <a:rPr lang="fr-FR" sz="2800" b="1" dirty="0" err="1">
                <a:solidFill>
                  <a:srgbClr val="0432FF"/>
                </a:solidFill>
              </a:rPr>
              <a:t>results</a:t>
            </a:r>
            <a:r>
              <a:rPr lang="fr-FR" sz="2800" b="1" dirty="0">
                <a:solidFill>
                  <a:srgbClr val="0432FF"/>
                </a:solidFill>
              </a:rPr>
              <a:t>? </a:t>
            </a:r>
          </a:p>
          <a:p>
            <a:pPr algn="ctr"/>
            <a:r>
              <a:rPr lang="fr-FR" sz="2400" b="1" dirty="0" err="1"/>
              <a:t>Depends</a:t>
            </a:r>
            <a:r>
              <a:rPr lang="fr-FR" sz="2400" b="1" dirty="0"/>
              <a:t> on </a:t>
            </a:r>
            <a:r>
              <a:rPr lang="fr-FR" sz="2400" b="1" dirty="0" err="1"/>
              <a:t>method</a:t>
            </a:r>
            <a:r>
              <a:rPr lang="fr-FR" sz="2400" b="1" dirty="0"/>
              <a:t> but </a:t>
            </a:r>
            <a:r>
              <a:rPr lang="fr-FR" sz="2400" b="1" dirty="0" err="1"/>
              <a:t>even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high tech</a:t>
            </a:r>
          </a:p>
          <a:p>
            <a:pPr algn="ctr"/>
            <a:r>
              <a:rPr lang="fr-FR" sz="2400" b="1" dirty="0" err="1"/>
              <a:t>Analytical</a:t>
            </a:r>
            <a:r>
              <a:rPr lang="fr-FR" sz="2400" b="1" dirty="0"/>
              <a:t> </a:t>
            </a:r>
            <a:r>
              <a:rPr lang="fr-FR" sz="2400" b="1" dirty="0" err="1"/>
              <a:t>problems</a:t>
            </a:r>
            <a:r>
              <a:rPr lang="fr-FR" sz="2400" b="1" dirty="0"/>
              <a:t> &amp;/or  transcription </a:t>
            </a:r>
            <a:r>
              <a:rPr lang="fr-FR" sz="2400" b="1" dirty="0" err="1"/>
              <a:t>mistakes</a:t>
            </a:r>
            <a:r>
              <a:rPr lang="fr-FR" sz="2400" b="1" dirty="0"/>
              <a:t> ?</a:t>
            </a:r>
          </a:p>
          <a:p>
            <a:pPr algn="ctr"/>
            <a:endParaRPr lang="fr-FR" sz="2800" b="1" dirty="0">
              <a:solidFill>
                <a:srgbClr val="0432FF"/>
              </a:solidFill>
            </a:endParaRPr>
          </a:p>
          <a:p>
            <a:r>
              <a:rPr lang="fr-FR" sz="2800" b="1" dirty="0">
                <a:solidFill>
                  <a:srgbClr val="0432FF"/>
                </a:solidFill>
              </a:rPr>
              <a:t>3. REFERENCE VALUE : at global </a:t>
            </a:r>
            <a:r>
              <a:rPr lang="fr-FR" sz="2800" b="1" dirty="0" err="1">
                <a:solidFill>
                  <a:srgbClr val="0432FF"/>
                </a:solidFill>
              </a:rPr>
              <a:t>scale</a:t>
            </a:r>
            <a:r>
              <a:rPr lang="fr-FR" sz="2800" b="1" dirty="0">
                <a:solidFill>
                  <a:srgbClr val="0432FF"/>
                </a:solidFill>
              </a:rPr>
              <a:t>, </a:t>
            </a:r>
          </a:p>
          <a:p>
            <a:pPr algn="ctr"/>
            <a:r>
              <a:rPr lang="fr-FR" sz="2800" b="1" dirty="0"/>
              <a:t>consensus value = </a:t>
            </a:r>
            <a:r>
              <a:rPr lang="fr-FR" sz="2800" b="1" dirty="0" err="1"/>
              <a:t>reference</a:t>
            </a:r>
            <a:r>
              <a:rPr lang="fr-FR" sz="2800" b="1" dirty="0"/>
              <a:t> value : </a:t>
            </a:r>
            <a:r>
              <a:rPr lang="fr-FR" sz="2400" b="1" dirty="0"/>
              <a:t>YES !</a:t>
            </a:r>
          </a:p>
          <a:p>
            <a:endParaRPr lang="fr-FR" sz="32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631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0D1E9F-5D24-8EB0-0938-7774023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" y="364098"/>
            <a:ext cx="11041380" cy="612980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B611D1-30AD-C2F1-2024-D8CA124D9A01}"/>
              </a:ext>
            </a:extLst>
          </p:cNvPr>
          <p:cNvSpPr/>
          <p:nvPr/>
        </p:nvSpPr>
        <p:spPr>
          <a:xfrm>
            <a:off x="1154430" y="4411980"/>
            <a:ext cx="9932670" cy="133731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56B04A-161D-07D3-88BA-9E2C9873B22A}"/>
              </a:ext>
            </a:extLst>
          </p:cNvPr>
          <p:cNvSpPr txBox="1"/>
          <p:nvPr/>
        </p:nvSpPr>
        <p:spPr>
          <a:xfrm>
            <a:off x="5802154" y="3704094"/>
            <a:ext cx="542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00B050"/>
                </a:solidFill>
              </a:rPr>
              <a:t>Done</a:t>
            </a:r>
            <a:r>
              <a:rPr lang="fr-FR" sz="4000" b="1" dirty="0">
                <a:solidFill>
                  <a:srgbClr val="00B050"/>
                </a:solidFill>
              </a:rPr>
              <a:t> </a:t>
            </a:r>
            <a:r>
              <a:rPr lang="fr-FR" sz="2800" b="1" dirty="0">
                <a:solidFill>
                  <a:srgbClr val="FF0000"/>
                </a:solidFill>
              </a:rPr>
              <a:t>but </a:t>
            </a:r>
            <a:r>
              <a:rPr lang="fr-FR" sz="2800" b="1" dirty="0" err="1">
                <a:solidFill>
                  <a:srgbClr val="FF0000"/>
                </a:solidFill>
              </a:rPr>
              <a:t>need</a:t>
            </a:r>
            <a:r>
              <a:rPr lang="fr-FR" sz="2800" b="1" dirty="0">
                <a:solidFill>
                  <a:srgbClr val="FF0000"/>
                </a:solidFill>
              </a:rPr>
              <a:t> to go </a:t>
            </a:r>
            <a:r>
              <a:rPr lang="fr-FR" sz="2800" b="1" dirty="0" err="1">
                <a:solidFill>
                  <a:srgbClr val="FF0000"/>
                </a:solidFill>
              </a:rPr>
              <a:t>forward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72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50D1E9F-5D24-8EB0-0938-7774023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" y="364098"/>
            <a:ext cx="11041380" cy="612980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B611D1-30AD-C2F1-2024-D8CA124D9A01}"/>
              </a:ext>
            </a:extLst>
          </p:cNvPr>
          <p:cNvSpPr/>
          <p:nvPr/>
        </p:nvSpPr>
        <p:spPr>
          <a:xfrm>
            <a:off x="1154430" y="4411980"/>
            <a:ext cx="9932670" cy="1337310"/>
          </a:xfrm>
          <a:prstGeom prst="rect">
            <a:avLst/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56B04A-161D-07D3-88BA-9E2C9873B22A}"/>
              </a:ext>
            </a:extLst>
          </p:cNvPr>
          <p:cNvSpPr txBox="1"/>
          <p:nvPr/>
        </p:nvSpPr>
        <p:spPr>
          <a:xfrm>
            <a:off x="5802154" y="3704094"/>
            <a:ext cx="542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rgbClr val="00B050"/>
                </a:solidFill>
              </a:rPr>
              <a:t>Done</a:t>
            </a:r>
            <a:r>
              <a:rPr lang="fr-FR" sz="4000" b="1" dirty="0">
                <a:solidFill>
                  <a:srgbClr val="00B050"/>
                </a:solidFill>
              </a:rPr>
              <a:t> </a:t>
            </a:r>
            <a:r>
              <a:rPr lang="fr-FR" sz="2800" b="1" dirty="0">
                <a:solidFill>
                  <a:srgbClr val="FF0000"/>
                </a:solidFill>
              </a:rPr>
              <a:t>but </a:t>
            </a:r>
            <a:r>
              <a:rPr lang="fr-FR" sz="2800" b="1" dirty="0" err="1">
                <a:solidFill>
                  <a:srgbClr val="FF0000"/>
                </a:solidFill>
              </a:rPr>
              <a:t>need</a:t>
            </a:r>
            <a:r>
              <a:rPr lang="fr-FR" sz="2800" b="1" dirty="0">
                <a:solidFill>
                  <a:srgbClr val="FF0000"/>
                </a:solidFill>
              </a:rPr>
              <a:t> to go </a:t>
            </a:r>
            <a:r>
              <a:rPr lang="fr-FR" sz="2800" b="1" dirty="0" err="1">
                <a:solidFill>
                  <a:srgbClr val="FF0000"/>
                </a:solidFill>
              </a:rPr>
              <a:t>forward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0954B-9B3E-9171-77EE-7F27A73DEEB5}"/>
              </a:ext>
            </a:extLst>
          </p:cNvPr>
          <p:cNvSpPr/>
          <p:nvPr/>
        </p:nvSpPr>
        <p:spPr>
          <a:xfrm>
            <a:off x="1184434" y="5788521"/>
            <a:ext cx="9932670" cy="33795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38D667-21A1-8711-11FC-123569A64D6C}"/>
              </a:ext>
            </a:extLst>
          </p:cNvPr>
          <p:cNvSpPr txBox="1"/>
          <p:nvPr/>
        </p:nvSpPr>
        <p:spPr>
          <a:xfrm>
            <a:off x="2000250" y="5960058"/>
            <a:ext cx="923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Record of performances  </a:t>
            </a:r>
            <a:r>
              <a:rPr lang="fr-FR" sz="2400" b="1" dirty="0">
                <a:solidFill>
                  <a:srgbClr val="FF0000"/>
                </a:solidFill>
              </a:rPr>
              <a:t>but not </a:t>
            </a:r>
            <a:r>
              <a:rPr lang="fr-FR" sz="2400" b="1" dirty="0" err="1">
                <a:solidFill>
                  <a:srgbClr val="FF0000"/>
                </a:solidFill>
              </a:rPr>
              <a:t>yet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certificates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203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6EF1B9C-A1A6-3E4A-E327-ED29897F07DD}"/>
              </a:ext>
            </a:extLst>
          </p:cNvPr>
          <p:cNvSpPr txBox="1"/>
          <p:nvPr/>
        </p:nvSpPr>
        <p:spPr>
          <a:xfrm>
            <a:off x="1376245" y="1741944"/>
            <a:ext cx="9149950" cy="338554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/>
              <a:t>Part 2 = future perspectives:</a:t>
            </a:r>
          </a:p>
          <a:p>
            <a:pPr algn="ctr"/>
            <a:r>
              <a:rPr lang="fr-FR" sz="1400" b="1" dirty="0"/>
              <a:t>(suggestions to </a:t>
            </a:r>
            <a:r>
              <a:rPr lang="fr-FR" sz="1400" b="1" dirty="0" err="1"/>
              <a:t>be</a:t>
            </a:r>
            <a:r>
              <a:rPr lang="fr-FR" sz="1400" b="1" dirty="0"/>
              <a:t> </a:t>
            </a:r>
            <a:r>
              <a:rPr lang="fr-FR" sz="1400" b="1" dirty="0" err="1"/>
              <a:t>discussed</a:t>
            </a:r>
            <a:r>
              <a:rPr lang="fr-FR" sz="1400" b="1" dirty="0"/>
              <a:t>)</a:t>
            </a:r>
            <a:endParaRPr lang="fr-FR" sz="4000" b="1" dirty="0"/>
          </a:p>
          <a:p>
            <a:pPr algn="ctr"/>
            <a:endParaRPr lang="fr-FR" sz="4000" b="1" dirty="0"/>
          </a:p>
          <a:p>
            <a:pPr algn="ctr"/>
            <a:r>
              <a:rPr lang="fr-FR" sz="4000" b="1" dirty="0" err="1">
                <a:solidFill>
                  <a:srgbClr val="0432FF"/>
                </a:solidFill>
              </a:rPr>
              <a:t>Which</a:t>
            </a:r>
            <a:r>
              <a:rPr lang="fr-FR" sz="4000" b="1" dirty="0">
                <a:solidFill>
                  <a:srgbClr val="0432FF"/>
                </a:solidFill>
              </a:rPr>
              <a:t> actions/</a:t>
            </a:r>
            <a:r>
              <a:rPr lang="fr-FR" sz="4000" b="1" dirty="0" err="1">
                <a:solidFill>
                  <a:srgbClr val="0432FF"/>
                </a:solidFill>
              </a:rPr>
              <a:t>activities</a:t>
            </a:r>
            <a:endParaRPr lang="fr-FR" sz="4000" b="1" dirty="0">
              <a:solidFill>
                <a:srgbClr val="0432FF"/>
              </a:solidFill>
            </a:endParaRPr>
          </a:p>
          <a:p>
            <a:pPr algn="ctr"/>
            <a:r>
              <a:rPr lang="fr-FR" sz="4000" b="1" dirty="0">
                <a:solidFill>
                  <a:srgbClr val="0432FF"/>
                </a:solidFill>
              </a:rPr>
              <a:t> to </a:t>
            </a:r>
            <a:r>
              <a:rPr lang="fr-FR" sz="4000" b="1" dirty="0" err="1">
                <a:solidFill>
                  <a:srgbClr val="0432FF"/>
                </a:solidFill>
              </a:rPr>
              <a:t>improve</a:t>
            </a:r>
            <a:r>
              <a:rPr lang="fr-FR" sz="4000" b="1" dirty="0">
                <a:solidFill>
                  <a:srgbClr val="0432FF"/>
                </a:solidFill>
              </a:rPr>
              <a:t> all </a:t>
            </a:r>
            <a:r>
              <a:rPr lang="fr-FR" sz="4000" b="1" dirty="0" err="1">
                <a:solidFill>
                  <a:srgbClr val="0432FF"/>
                </a:solidFill>
              </a:rPr>
              <a:t>labs</a:t>
            </a:r>
            <a:r>
              <a:rPr lang="fr-FR" sz="4000" b="1" dirty="0">
                <a:solidFill>
                  <a:srgbClr val="0432FF"/>
                </a:solidFill>
              </a:rPr>
              <a:t> performances ?</a:t>
            </a:r>
          </a:p>
          <a:p>
            <a:pPr algn="ctr"/>
            <a:endParaRPr lang="fr-FR" sz="40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6C96D2-3E5E-2D38-16B0-10E98ED0ED45}"/>
              </a:ext>
            </a:extLst>
          </p:cNvPr>
          <p:cNvSpPr txBox="1"/>
          <p:nvPr/>
        </p:nvSpPr>
        <p:spPr>
          <a:xfrm>
            <a:off x="3376007" y="699129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- Organisation of </a:t>
            </a:r>
            <a:r>
              <a:rPr lang="fr-FR" dirty="0" err="1"/>
              <a:t>regional</a:t>
            </a:r>
            <a:r>
              <a:rPr lang="fr-FR" dirty="0"/>
              <a:t> </a:t>
            </a:r>
            <a:r>
              <a:rPr lang="fr-FR" dirty="0" err="1"/>
              <a:t>PTs</a:t>
            </a:r>
            <a:r>
              <a:rPr lang="fr-FR" dirty="0"/>
              <a:t> in 2023</a:t>
            </a:r>
          </a:p>
        </p:txBody>
      </p:sp>
    </p:spTree>
    <p:extLst>
      <p:ext uri="{BB962C8B-B14F-4D97-AF65-F5344CB8AC3E}">
        <p14:creationId xmlns:p14="http://schemas.microsoft.com/office/powerpoint/2010/main" val="29506734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D05F8B9-E081-35E3-4D18-13113558F665}"/>
              </a:ext>
            </a:extLst>
          </p:cNvPr>
          <p:cNvSpPr txBox="1"/>
          <p:nvPr/>
        </p:nvSpPr>
        <p:spPr>
          <a:xfrm>
            <a:off x="844332" y="220742"/>
            <a:ext cx="1078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0432FF"/>
                </a:solidFill>
              </a:rPr>
              <a:t>let’s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consider</a:t>
            </a:r>
            <a:r>
              <a:rPr lang="fr-FR" sz="3200" b="1" dirty="0">
                <a:solidFill>
                  <a:srgbClr val="0432FF"/>
                </a:solidFill>
              </a:rPr>
              <a:t> the </a:t>
            </a:r>
            <a:r>
              <a:rPr lang="fr-FR" sz="3200" b="1" dirty="0" err="1">
                <a:solidFill>
                  <a:srgbClr val="0432FF"/>
                </a:solidFill>
              </a:rPr>
              <a:t>laboratories</a:t>
            </a:r>
            <a:r>
              <a:rPr lang="fr-FR" sz="3200" b="1" dirty="0">
                <a:solidFill>
                  <a:srgbClr val="0432FF"/>
                </a:solidFill>
              </a:rPr>
              <a:t> as ‘</a:t>
            </a:r>
            <a:r>
              <a:rPr lang="fr-FR" sz="3200" b="1" dirty="0" err="1">
                <a:solidFill>
                  <a:srgbClr val="0432FF"/>
                </a:solidFill>
              </a:rPr>
              <a:t>factories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producing</a:t>
            </a:r>
            <a:r>
              <a:rPr lang="fr-FR" sz="3200" b="1" dirty="0">
                <a:solidFill>
                  <a:srgbClr val="0432FF"/>
                </a:solidFill>
              </a:rPr>
              <a:t> data’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142A2E-9878-A6E0-902F-54F57A87493E}"/>
              </a:ext>
            </a:extLst>
          </p:cNvPr>
          <p:cNvSpPr txBox="1"/>
          <p:nvPr/>
        </p:nvSpPr>
        <p:spPr>
          <a:xfrm>
            <a:off x="1518037" y="1073676"/>
            <a:ext cx="8590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global situation of </a:t>
            </a:r>
            <a:r>
              <a:rPr lang="fr-FR" sz="2800" b="1" dirty="0" err="1"/>
              <a:t>labs</a:t>
            </a:r>
            <a:r>
              <a:rPr lang="fr-FR" sz="2800" b="1" dirty="0"/>
              <a:t> </a:t>
            </a:r>
            <a:r>
              <a:rPr lang="fr-FR" sz="2800" b="1" dirty="0" err="1"/>
              <a:t>was</a:t>
            </a:r>
            <a:r>
              <a:rPr lang="fr-FR" sz="2800" b="1" dirty="0"/>
              <a:t> a black box</a:t>
            </a:r>
          </a:p>
          <a:p>
            <a:r>
              <a:rPr lang="fr-FR" sz="2800" b="1" dirty="0" err="1"/>
              <a:t>GLOSOLAN</a:t>
            </a:r>
            <a:r>
              <a:rPr lang="fr-FR" sz="2800" b="1" dirty="0"/>
              <a:t> has </a:t>
            </a:r>
            <a:r>
              <a:rPr lang="fr-FR" sz="2800" b="1" dirty="0" err="1"/>
              <a:t>opend</a:t>
            </a:r>
            <a:r>
              <a:rPr lang="fr-FR" sz="2800" b="1" dirty="0"/>
              <a:t> the </a:t>
            </a:r>
            <a:r>
              <a:rPr lang="fr-FR" sz="2800" b="1" dirty="0" err="1"/>
              <a:t>dor</a:t>
            </a:r>
            <a:r>
              <a:rPr lang="fr-FR" sz="2800" b="1" dirty="0"/>
              <a:t> and </a:t>
            </a:r>
            <a:r>
              <a:rPr lang="fr-FR" sz="2800" b="1" dirty="0" err="1"/>
              <a:t>brought</a:t>
            </a:r>
            <a:r>
              <a:rPr lang="fr-FR" sz="2800" b="1" dirty="0"/>
              <a:t> </a:t>
            </a:r>
            <a:r>
              <a:rPr lang="fr-FR" sz="2800" b="1" dirty="0" err="1"/>
              <a:t>some</a:t>
            </a:r>
            <a:r>
              <a:rPr lang="fr-FR" sz="2800" b="1" dirty="0"/>
              <a:t> light…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05C35C0-4B05-57D3-70C2-203084510E9D}"/>
              </a:ext>
            </a:extLst>
          </p:cNvPr>
          <p:cNvSpPr txBox="1"/>
          <p:nvPr/>
        </p:nvSpPr>
        <p:spPr>
          <a:xfrm>
            <a:off x="4459131" y="353949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preparation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87F2C8-739D-1EB3-6F41-38F357F653CA}"/>
              </a:ext>
            </a:extLst>
          </p:cNvPr>
          <p:cNvSpPr txBox="1"/>
          <p:nvPr/>
        </p:nvSpPr>
        <p:spPr>
          <a:xfrm>
            <a:off x="6008724" y="2474952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Analytical</a:t>
            </a:r>
            <a:r>
              <a:rPr lang="fr-FR" dirty="0"/>
              <a:t> process 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345741-710B-7D63-C770-683815D0A863}"/>
              </a:ext>
            </a:extLst>
          </p:cNvPr>
          <p:cNvSpPr txBox="1"/>
          <p:nvPr/>
        </p:nvSpPr>
        <p:spPr>
          <a:xfrm>
            <a:off x="6008724" y="2932152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Analytical</a:t>
            </a:r>
            <a:r>
              <a:rPr lang="fr-FR" dirty="0"/>
              <a:t> process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5F4300-1950-5A7B-8D48-101273BDA2B0}"/>
              </a:ext>
            </a:extLst>
          </p:cNvPr>
          <p:cNvSpPr txBox="1"/>
          <p:nvPr/>
        </p:nvSpPr>
        <p:spPr>
          <a:xfrm>
            <a:off x="6064921" y="3389352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Analytical</a:t>
            </a:r>
            <a:r>
              <a:rPr lang="fr-FR" dirty="0"/>
              <a:t> process 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7AC7CD-E8F7-60B5-957C-EB64B33CFD9F}"/>
              </a:ext>
            </a:extLst>
          </p:cNvPr>
          <p:cNvSpPr txBox="1"/>
          <p:nvPr/>
        </p:nvSpPr>
        <p:spPr>
          <a:xfrm>
            <a:off x="6008724" y="3998953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Analytical</a:t>
            </a:r>
            <a:r>
              <a:rPr lang="fr-FR" dirty="0"/>
              <a:t> process 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33A938-99B3-F70D-AF9A-51B37D20D72F}"/>
              </a:ext>
            </a:extLst>
          </p:cNvPr>
          <p:cNvSpPr txBox="1"/>
          <p:nvPr/>
        </p:nvSpPr>
        <p:spPr>
          <a:xfrm>
            <a:off x="6008724" y="4714875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Analytical</a:t>
            </a:r>
            <a:r>
              <a:rPr lang="fr-FR" dirty="0"/>
              <a:t> process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A3FBBF-8860-1650-03DF-840CC70B774E}"/>
              </a:ext>
            </a:extLst>
          </p:cNvPr>
          <p:cNvSpPr/>
          <p:nvPr/>
        </p:nvSpPr>
        <p:spPr>
          <a:xfrm>
            <a:off x="1451610" y="2042160"/>
            <a:ext cx="8926830" cy="333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66AC0F-EE47-30C8-31BE-5D71514F93DB}"/>
              </a:ext>
            </a:extLst>
          </p:cNvPr>
          <p:cNvCxnSpPr>
            <a:cxnSpLocks/>
          </p:cNvCxnSpPr>
          <p:nvPr/>
        </p:nvCxnSpPr>
        <p:spPr>
          <a:xfrm>
            <a:off x="8462840" y="3116818"/>
            <a:ext cx="1283494" cy="397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37BA705-ABC9-AE9A-1E33-04389A58FAB6}"/>
              </a:ext>
            </a:extLst>
          </p:cNvPr>
          <p:cNvCxnSpPr>
            <a:cxnSpLocks/>
          </p:cNvCxnSpPr>
          <p:nvPr/>
        </p:nvCxnSpPr>
        <p:spPr>
          <a:xfrm>
            <a:off x="8353779" y="2706945"/>
            <a:ext cx="1392555" cy="579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7C41F1A-48EF-3D52-DE46-9BD71FFC0699}"/>
              </a:ext>
            </a:extLst>
          </p:cNvPr>
          <p:cNvCxnSpPr>
            <a:cxnSpLocks/>
          </p:cNvCxnSpPr>
          <p:nvPr/>
        </p:nvCxnSpPr>
        <p:spPr>
          <a:xfrm flipV="1">
            <a:off x="8502368" y="3634086"/>
            <a:ext cx="1095375" cy="2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486F6CC-D1D9-8342-6E48-8008F39F3227}"/>
              </a:ext>
            </a:extLst>
          </p:cNvPr>
          <p:cNvCxnSpPr>
            <a:cxnSpLocks/>
          </p:cNvCxnSpPr>
          <p:nvPr/>
        </p:nvCxnSpPr>
        <p:spPr>
          <a:xfrm flipV="1">
            <a:off x="8650959" y="3998953"/>
            <a:ext cx="1002030" cy="220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93933AA-7354-DE5E-0766-CDB78D335E00}"/>
              </a:ext>
            </a:extLst>
          </p:cNvPr>
          <p:cNvCxnSpPr>
            <a:cxnSpLocks/>
          </p:cNvCxnSpPr>
          <p:nvPr/>
        </p:nvCxnSpPr>
        <p:spPr>
          <a:xfrm flipV="1">
            <a:off x="8650959" y="4676537"/>
            <a:ext cx="1002030" cy="31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40D3E80-9FF2-C649-7704-6684892C76E8}"/>
              </a:ext>
            </a:extLst>
          </p:cNvPr>
          <p:cNvSpPr txBox="1"/>
          <p:nvPr/>
        </p:nvSpPr>
        <p:spPr>
          <a:xfrm>
            <a:off x="1857197" y="352806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registration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0A89BC-C5B8-F5F0-946F-45DAFBE3F216}"/>
              </a:ext>
            </a:extLst>
          </p:cNvPr>
          <p:cNvSpPr txBox="1"/>
          <p:nvPr/>
        </p:nvSpPr>
        <p:spPr>
          <a:xfrm>
            <a:off x="3353576" y="3516630"/>
            <a:ext cx="98333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storage</a:t>
            </a:r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A80B30E-06CE-B084-B50F-D0EC0470F095}"/>
              </a:ext>
            </a:extLst>
          </p:cNvPr>
          <p:cNvCxnSpPr>
            <a:cxnSpLocks/>
          </p:cNvCxnSpPr>
          <p:nvPr/>
        </p:nvCxnSpPr>
        <p:spPr>
          <a:xfrm>
            <a:off x="10644126" y="3653136"/>
            <a:ext cx="611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C2BE018-690D-111A-1309-2D7F652965CC}"/>
              </a:ext>
            </a:extLst>
          </p:cNvPr>
          <p:cNvSpPr txBox="1"/>
          <p:nvPr/>
        </p:nvSpPr>
        <p:spPr>
          <a:xfrm>
            <a:off x="11257002" y="3399651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6F0CED9-29E5-B031-3ABE-D9B55F1062BB}"/>
              </a:ext>
            </a:extLst>
          </p:cNvPr>
          <p:cNvCxnSpPr/>
          <p:nvPr/>
        </p:nvCxnSpPr>
        <p:spPr>
          <a:xfrm>
            <a:off x="1097280" y="5471160"/>
            <a:ext cx="98526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F7E2B83E-4541-5BBC-99C5-3730E3087FA0}"/>
              </a:ext>
            </a:extLst>
          </p:cNvPr>
          <p:cNvSpPr txBox="1"/>
          <p:nvPr/>
        </p:nvSpPr>
        <p:spPr>
          <a:xfrm>
            <a:off x="3960020" y="5501878"/>
            <a:ext cx="62469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Keep</a:t>
            </a:r>
            <a:r>
              <a:rPr lang="fr-FR" dirty="0">
                <a:solidFill>
                  <a:srgbClr val="FF0000"/>
                </a:solidFill>
              </a:rPr>
              <a:t> the duration as short as possible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33FC75-F139-F6B5-8A1C-B13325B781C3}"/>
              </a:ext>
            </a:extLst>
          </p:cNvPr>
          <p:cNvSpPr txBox="1"/>
          <p:nvPr/>
        </p:nvSpPr>
        <p:spPr>
          <a:xfrm>
            <a:off x="9903378" y="3233380"/>
            <a:ext cx="976789" cy="8002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Report</a:t>
            </a:r>
          </a:p>
          <a:p>
            <a:pPr algn="ctr"/>
            <a:r>
              <a:rPr lang="fr-FR" sz="1400" dirty="0"/>
              <a:t>(</a:t>
            </a:r>
            <a:r>
              <a:rPr lang="fr-FR" sz="1400" dirty="0" err="1"/>
              <a:t>results</a:t>
            </a:r>
            <a:r>
              <a:rPr lang="fr-FR" sz="1400" dirty="0"/>
              <a:t>, data)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A7FC4A-5F1A-BC79-9610-D15E65E38A4C}"/>
              </a:ext>
            </a:extLst>
          </p:cNvPr>
          <p:cNvSpPr/>
          <p:nvPr/>
        </p:nvSpPr>
        <p:spPr>
          <a:xfrm>
            <a:off x="1714500" y="2171700"/>
            <a:ext cx="8031834" cy="32080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3F46293-BFD7-3B9E-F263-3D738AF9980C}"/>
              </a:ext>
            </a:extLst>
          </p:cNvPr>
          <p:cNvSpPr txBox="1"/>
          <p:nvPr/>
        </p:nvSpPr>
        <p:spPr>
          <a:xfrm>
            <a:off x="1994394" y="2455098"/>
            <a:ext cx="7272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>
                <a:solidFill>
                  <a:schemeClr val="bg1"/>
                </a:solidFill>
              </a:rPr>
              <a:t>Soil</a:t>
            </a:r>
            <a:r>
              <a:rPr lang="fr-FR" sz="4400" b="1" dirty="0">
                <a:solidFill>
                  <a:schemeClr val="bg1"/>
                </a:solidFill>
              </a:rPr>
              <a:t> </a:t>
            </a:r>
            <a:r>
              <a:rPr lang="fr-FR" sz="4400" b="1" dirty="0" err="1">
                <a:solidFill>
                  <a:schemeClr val="bg1"/>
                </a:solidFill>
              </a:rPr>
              <a:t>lab</a:t>
            </a:r>
            <a:r>
              <a:rPr lang="fr-FR" sz="4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= black box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7C8F02-9522-505B-E563-0D72AF2CF336}"/>
              </a:ext>
            </a:extLst>
          </p:cNvPr>
          <p:cNvSpPr txBox="1"/>
          <p:nvPr/>
        </p:nvSpPr>
        <p:spPr>
          <a:xfrm>
            <a:off x="-65387" y="3470463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BFCBD1-298B-2D48-ECE6-2851DB61B540}"/>
              </a:ext>
            </a:extLst>
          </p:cNvPr>
          <p:cNvSpPr txBox="1"/>
          <p:nvPr/>
        </p:nvSpPr>
        <p:spPr>
          <a:xfrm>
            <a:off x="1194176" y="3558986"/>
            <a:ext cx="647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SOIL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84F1BD1-B34A-275B-1AE0-4DEFAE160F14}"/>
              </a:ext>
            </a:extLst>
          </p:cNvPr>
          <p:cNvCxnSpPr>
            <a:cxnSpLocks/>
          </p:cNvCxnSpPr>
          <p:nvPr/>
        </p:nvCxnSpPr>
        <p:spPr>
          <a:xfrm>
            <a:off x="605588" y="3758684"/>
            <a:ext cx="611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7182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05C35C0-4B05-57D3-70C2-203084510E9D}"/>
              </a:ext>
            </a:extLst>
          </p:cNvPr>
          <p:cNvSpPr txBox="1"/>
          <p:nvPr/>
        </p:nvSpPr>
        <p:spPr>
          <a:xfrm>
            <a:off x="4499423" y="301371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preparation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87F2C8-739D-1EB3-6F41-38F357F653CA}"/>
              </a:ext>
            </a:extLst>
          </p:cNvPr>
          <p:cNvSpPr txBox="1"/>
          <p:nvPr/>
        </p:nvSpPr>
        <p:spPr>
          <a:xfrm>
            <a:off x="6012173" y="1662916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pH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345741-710B-7D63-C770-683815D0A863}"/>
              </a:ext>
            </a:extLst>
          </p:cNvPr>
          <p:cNvSpPr txBox="1"/>
          <p:nvPr/>
        </p:nvSpPr>
        <p:spPr>
          <a:xfrm>
            <a:off x="6001808" y="2118776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Carbon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5F4300-1950-5A7B-8D48-101273BDA2B0}"/>
              </a:ext>
            </a:extLst>
          </p:cNvPr>
          <p:cNvSpPr txBox="1"/>
          <p:nvPr/>
        </p:nvSpPr>
        <p:spPr>
          <a:xfrm>
            <a:off x="6019221" y="2599938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Nitrogen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7AC7CD-E8F7-60B5-957C-EB64B33CFD9F}"/>
              </a:ext>
            </a:extLst>
          </p:cNvPr>
          <p:cNvSpPr txBox="1"/>
          <p:nvPr/>
        </p:nvSpPr>
        <p:spPr>
          <a:xfrm>
            <a:off x="6001808" y="3120002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Phosphorus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33A938-99B3-F70D-AF9A-51B37D20D72F}"/>
              </a:ext>
            </a:extLst>
          </p:cNvPr>
          <p:cNvSpPr txBox="1"/>
          <p:nvPr/>
        </p:nvSpPr>
        <p:spPr>
          <a:xfrm>
            <a:off x="6019221" y="3986971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Texture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A3FBBF-8860-1650-03DF-840CC70B774E}"/>
              </a:ext>
            </a:extLst>
          </p:cNvPr>
          <p:cNvSpPr/>
          <p:nvPr/>
        </p:nvSpPr>
        <p:spPr>
          <a:xfrm>
            <a:off x="1137572" y="1516380"/>
            <a:ext cx="9281160" cy="333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66AC0F-EE47-30C8-31BE-5D71514F93DB}"/>
              </a:ext>
            </a:extLst>
          </p:cNvPr>
          <p:cNvCxnSpPr>
            <a:cxnSpLocks/>
          </p:cNvCxnSpPr>
          <p:nvPr/>
        </p:nvCxnSpPr>
        <p:spPr>
          <a:xfrm>
            <a:off x="8550433" y="2305780"/>
            <a:ext cx="1189289" cy="60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37BA705-ABC9-AE9A-1E33-04389A58FAB6}"/>
              </a:ext>
            </a:extLst>
          </p:cNvPr>
          <p:cNvCxnSpPr>
            <a:cxnSpLocks/>
          </p:cNvCxnSpPr>
          <p:nvPr/>
        </p:nvCxnSpPr>
        <p:spPr>
          <a:xfrm>
            <a:off x="8567815" y="1824130"/>
            <a:ext cx="1257405" cy="94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7C41F1A-48EF-3D52-DE46-9BD71FFC0699}"/>
              </a:ext>
            </a:extLst>
          </p:cNvPr>
          <p:cNvCxnSpPr>
            <a:cxnSpLocks/>
          </p:cNvCxnSpPr>
          <p:nvPr/>
        </p:nvCxnSpPr>
        <p:spPr>
          <a:xfrm flipV="1">
            <a:off x="8585780" y="3163963"/>
            <a:ext cx="1148672" cy="149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486F6CC-D1D9-8342-6E48-8008F39F3227}"/>
              </a:ext>
            </a:extLst>
          </p:cNvPr>
          <p:cNvCxnSpPr>
            <a:cxnSpLocks/>
          </p:cNvCxnSpPr>
          <p:nvPr/>
        </p:nvCxnSpPr>
        <p:spPr>
          <a:xfrm flipV="1">
            <a:off x="8573651" y="3330120"/>
            <a:ext cx="1160801" cy="431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93933AA-7354-DE5E-0766-CDB78D335E00}"/>
              </a:ext>
            </a:extLst>
          </p:cNvPr>
          <p:cNvCxnSpPr>
            <a:cxnSpLocks/>
          </p:cNvCxnSpPr>
          <p:nvPr/>
        </p:nvCxnSpPr>
        <p:spPr>
          <a:xfrm flipV="1">
            <a:off x="8610860" y="3591884"/>
            <a:ext cx="1214360" cy="1033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40D3E80-9FF2-C649-7704-6684892C76E8}"/>
              </a:ext>
            </a:extLst>
          </p:cNvPr>
          <p:cNvSpPr txBox="1"/>
          <p:nvPr/>
        </p:nvSpPr>
        <p:spPr>
          <a:xfrm>
            <a:off x="1897489" y="300228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registration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0A89BC-C5B8-F5F0-946F-45DAFBE3F216}"/>
              </a:ext>
            </a:extLst>
          </p:cNvPr>
          <p:cNvSpPr txBox="1"/>
          <p:nvPr/>
        </p:nvSpPr>
        <p:spPr>
          <a:xfrm>
            <a:off x="3393868" y="2990850"/>
            <a:ext cx="98333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storage</a:t>
            </a:r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A80B30E-06CE-B084-B50F-D0EC0470F095}"/>
              </a:ext>
            </a:extLst>
          </p:cNvPr>
          <p:cNvCxnSpPr>
            <a:cxnSpLocks/>
          </p:cNvCxnSpPr>
          <p:nvPr/>
        </p:nvCxnSpPr>
        <p:spPr>
          <a:xfrm>
            <a:off x="10684418" y="3127356"/>
            <a:ext cx="611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C2BE018-690D-111A-1309-2D7F652965CC}"/>
              </a:ext>
            </a:extLst>
          </p:cNvPr>
          <p:cNvSpPr txBox="1"/>
          <p:nvPr/>
        </p:nvSpPr>
        <p:spPr>
          <a:xfrm>
            <a:off x="11263953" y="2863572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BFCBD1-298B-2D48-ECE6-2851DB61B540}"/>
              </a:ext>
            </a:extLst>
          </p:cNvPr>
          <p:cNvSpPr txBox="1"/>
          <p:nvPr/>
        </p:nvSpPr>
        <p:spPr>
          <a:xfrm>
            <a:off x="957717" y="3013948"/>
            <a:ext cx="647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SOIL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33FC75-F139-F6B5-8A1C-B13325B781C3}"/>
              </a:ext>
            </a:extLst>
          </p:cNvPr>
          <p:cNvSpPr txBox="1"/>
          <p:nvPr/>
        </p:nvSpPr>
        <p:spPr>
          <a:xfrm>
            <a:off x="9943670" y="2707600"/>
            <a:ext cx="976789" cy="8002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Report</a:t>
            </a:r>
          </a:p>
          <a:p>
            <a:pPr algn="ctr"/>
            <a:r>
              <a:rPr lang="fr-FR" sz="1400" dirty="0"/>
              <a:t>(</a:t>
            </a:r>
            <a:r>
              <a:rPr lang="fr-FR" sz="1400" dirty="0" err="1"/>
              <a:t>results</a:t>
            </a:r>
            <a:r>
              <a:rPr lang="fr-FR" sz="1400" dirty="0"/>
              <a:t>, data)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CAA229-ACC3-A52C-C7DE-2FB61007E4D4}"/>
              </a:ext>
            </a:extLst>
          </p:cNvPr>
          <p:cNvSpPr txBox="1"/>
          <p:nvPr/>
        </p:nvSpPr>
        <p:spPr>
          <a:xfrm>
            <a:off x="0" y="2944683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B70ED1E-C4C4-0DD9-3252-CAF1DF450267}"/>
              </a:ext>
            </a:extLst>
          </p:cNvPr>
          <p:cNvSpPr txBox="1"/>
          <p:nvPr/>
        </p:nvSpPr>
        <p:spPr>
          <a:xfrm>
            <a:off x="6012173" y="3557415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CEC</a:t>
            </a: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9C7F9E9-E350-76DC-BE15-0C5E8FC813F2}"/>
              </a:ext>
            </a:extLst>
          </p:cNvPr>
          <p:cNvSpPr txBox="1"/>
          <p:nvPr/>
        </p:nvSpPr>
        <p:spPr>
          <a:xfrm>
            <a:off x="6035300" y="4432562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Etc…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D0816B6-4233-5D11-D62B-186AF9D97DF4}"/>
              </a:ext>
            </a:extLst>
          </p:cNvPr>
          <p:cNvCxnSpPr>
            <a:cxnSpLocks/>
          </p:cNvCxnSpPr>
          <p:nvPr/>
        </p:nvCxnSpPr>
        <p:spPr>
          <a:xfrm flipV="1">
            <a:off x="8594781" y="3500580"/>
            <a:ext cx="1139671" cy="697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26F2DA7-5604-A862-272A-7B3E1FAD3F31}"/>
              </a:ext>
            </a:extLst>
          </p:cNvPr>
          <p:cNvCxnSpPr>
            <a:cxnSpLocks/>
          </p:cNvCxnSpPr>
          <p:nvPr/>
        </p:nvCxnSpPr>
        <p:spPr>
          <a:xfrm>
            <a:off x="8580511" y="2754439"/>
            <a:ext cx="1159211" cy="297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9AD22FE5-EFEF-9B83-395D-2355F9690848}"/>
              </a:ext>
            </a:extLst>
          </p:cNvPr>
          <p:cNvSpPr txBox="1"/>
          <p:nvPr/>
        </p:nvSpPr>
        <p:spPr>
          <a:xfrm>
            <a:off x="1235099" y="30153"/>
            <a:ext cx="859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This </a:t>
            </a:r>
            <a:r>
              <a:rPr lang="fr-FR" sz="2800" b="1" dirty="0" err="1"/>
              <a:t>is</a:t>
            </a:r>
            <a:r>
              <a:rPr lang="fr-FR" sz="2800" b="1" dirty="0"/>
              <a:t> how </a:t>
            </a:r>
            <a:r>
              <a:rPr lang="fr-FR" sz="2800" b="1" dirty="0" err="1"/>
              <a:t>it</a:t>
            </a:r>
            <a:r>
              <a:rPr lang="fr-FR" sz="2800" b="1" dirty="0"/>
              <a:t> looks </a:t>
            </a:r>
            <a:r>
              <a:rPr lang="fr-FR" sz="2800" b="1" dirty="0" err="1"/>
              <a:t>inside</a:t>
            </a:r>
            <a:r>
              <a:rPr lang="fr-FR" sz="2800" b="1" dirty="0"/>
              <a:t> the ‘</a:t>
            </a:r>
            <a:r>
              <a:rPr lang="fr-FR" sz="2800" b="1" dirty="0" err="1"/>
              <a:t>factory</a:t>
            </a:r>
            <a:r>
              <a:rPr lang="fr-FR" sz="2800" b="1" dirty="0"/>
              <a:t>’:</a:t>
            </a:r>
          </a:p>
        </p:txBody>
      </p:sp>
    </p:spTree>
    <p:extLst>
      <p:ext uri="{BB962C8B-B14F-4D97-AF65-F5344CB8AC3E}">
        <p14:creationId xmlns:p14="http://schemas.microsoft.com/office/powerpoint/2010/main" val="40816690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05C35C0-4B05-57D3-70C2-203084510E9D}"/>
              </a:ext>
            </a:extLst>
          </p:cNvPr>
          <p:cNvSpPr txBox="1"/>
          <p:nvPr/>
        </p:nvSpPr>
        <p:spPr>
          <a:xfrm>
            <a:off x="4499423" y="301371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preparation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345741-710B-7D63-C770-683815D0A863}"/>
              </a:ext>
            </a:extLst>
          </p:cNvPr>
          <p:cNvSpPr txBox="1"/>
          <p:nvPr/>
        </p:nvSpPr>
        <p:spPr>
          <a:xfrm>
            <a:off x="6001808" y="2118776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Carbon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5F4300-1950-5A7B-8D48-101273BDA2B0}"/>
              </a:ext>
            </a:extLst>
          </p:cNvPr>
          <p:cNvSpPr txBox="1"/>
          <p:nvPr/>
        </p:nvSpPr>
        <p:spPr>
          <a:xfrm>
            <a:off x="6019221" y="2599938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Nitrogen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7AC7CD-E8F7-60B5-957C-EB64B33CFD9F}"/>
              </a:ext>
            </a:extLst>
          </p:cNvPr>
          <p:cNvSpPr txBox="1"/>
          <p:nvPr/>
        </p:nvSpPr>
        <p:spPr>
          <a:xfrm>
            <a:off x="6001808" y="3120002"/>
            <a:ext cx="257556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Phosphorus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A3FBBF-8860-1650-03DF-840CC70B774E}"/>
              </a:ext>
            </a:extLst>
          </p:cNvPr>
          <p:cNvSpPr/>
          <p:nvPr/>
        </p:nvSpPr>
        <p:spPr>
          <a:xfrm>
            <a:off x="1137572" y="1516380"/>
            <a:ext cx="9281160" cy="3337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66AC0F-EE47-30C8-31BE-5D71514F93DB}"/>
              </a:ext>
            </a:extLst>
          </p:cNvPr>
          <p:cNvCxnSpPr>
            <a:cxnSpLocks/>
          </p:cNvCxnSpPr>
          <p:nvPr/>
        </p:nvCxnSpPr>
        <p:spPr>
          <a:xfrm>
            <a:off x="8550433" y="2305780"/>
            <a:ext cx="1189289" cy="60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7C41F1A-48EF-3D52-DE46-9BD71FFC0699}"/>
              </a:ext>
            </a:extLst>
          </p:cNvPr>
          <p:cNvCxnSpPr>
            <a:cxnSpLocks/>
          </p:cNvCxnSpPr>
          <p:nvPr/>
        </p:nvCxnSpPr>
        <p:spPr>
          <a:xfrm flipV="1">
            <a:off x="8585780" y="3163963"/>
            <a:ext cx="1148672" cy="149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40D3E80-9FF2-C649-7704-6684892C76E8}"/>
              </a:ext>
            </a:extLst>
          </p:cNvPr>
          <p:cNvSpPr txBox="1"/>
          <p:nvPr/>
        </p:nvSpPr>
        <p:spPr>
          <a:xfrm>
            <a:off x="1897489" y="3002280"/>
            <a:ext cx="13361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registration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0A89BC-C5B8-F5F0-946F-45DAFBE3F216}"/>
              </a:ext>
            </a:extLst>
          </p:cNvPr>
          <p:cNvSpPr txBox="1"/>
          <p:nvPr/>
        </p:nvSpPr>
        <p:spPr>
          <a:xfrm>
            <a:off x="3393868" y="2990850"/>
            <a:ext cx="98333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storage</a:t>
            </a:r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A80B30E-06CE-B084-B50F-D0EC0470F095}"/>
              </a:ext>
            </a:extLst>
          </p:cNvPr>
          <p:cNvCxnSpPr>
            <a:cxnSpLocks/>
          </p:cNvCxnSpPr>
          <p:nvPr/>
        </p:nvCxnSpPr>
        <p:spPr>
          <a:xfrm>
            <a:off x="10684418" y="3127356"/>
            <a:ext cx="6116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C2BE018-690D-111A-1309-2D7F652965CC}"/>
              </a:ext>
            </a:extLst>
          </p:cNvPr>
          <p:cNvSpPr txBox="1"/>
          <p:nvPr/>
        </p:nvSpPr>
        <p:spPr>
          <a:xfrm>
            <a:off x="11263953" y="2863572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BFCBD1-298B-2D48-ECE6-2851DB61B540}"/>
              </a:ext>
            </a:extLst>
          </p:cNvPr>
          <p:cNvSpPr txBox="1"/>
          <p:nvPr/>
        </p:nvSpPr>
        <p:spPr>
          <a:xfrm>
            <a:off x="957717" y="3013948"/>
            <a:ext cx="647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SOIL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33FC75-F139-F6B5-8A1C-B13325B781C3}"/>
              </a:ext>
            </a:extLst>
          </p:cNvPr>
          <p:cNvSpPr txBox="1"/>
          <p:nvPr/>
        </p:nvSpPr>
        <p:spPr>
          <a:xfrm>
            <a:off x="9943670" y="2707600"/>
            <a:ext cx="976789" cy="80021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Report</a:t>
            </a:r>
          </a:p>
          <a:p>
            <a:pPr algn="ctr"/>
            <a:r>
              <a:rPr lang="fr-FR" sz="1400" dirty="0"/>
              <a:t>(</a:t>
            </a:r>
            <a:r>
              <a:rPr lang="fr-FR" sz="1400" dirty="0" err="1"/>
              <a:t>results</a:t>
            </a:r>
            <a:r>
              <a:rPr lang="fr-FR" sz="1400" dirty="0"/>
              <a:t>, data)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CAA229-ACC3-A52C-C7DE-2FB61007E4D4}"/>
              </a:ext>
            </a:extLst>
          </p:cNvPr>
          <p:cNvSpPr txBox="1"/>
          <p:nvPr/>
        </p:nvSpPr>
        <p:spPr>
          <a:xfrm>
            <a:off x="0" y="2944683"/>
            <a:ext cx="97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client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26F2DA7-5604-A862-272A-7B3E1FAD3F31}"/>
              </a:ext>
            </a:extLst>
          </p:cNvPr>
          <p:cNvCxnSpPr>
            <a:cxnSpLocks/>
          </p:cNvCxnSpPr>
          <p:nvPr/>
        </p:nvCxnSpPr>
        <p:spPr>
          <a:xfrm>
            <a:off x="8580511" y="2754439"/>
            <a:ext cx="1159211" cy="297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2060965-D312-64E0-AE03-916CC2522F60}"/>
              </a:ext>
            </a:extLst>
          </p:cNvPr>
          <p:cNvSpPr txBox="1"/>
          <p:nvPr/>
        </p:nvSpPr>
        <p:spPr>
          <a:xfrm>
            <a:off x="1235099" y="30153"/>
            <a:ext cx="859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This </a:t>
            </a:r>
            <a:r>
              <a:rPr lang="fr-FR" sz="2800" b="1" dirty="0" err="1"/>
              <a:t>is</a:t>
            </a:r>
            <a:r>
              <a:rPr lang="fr-FR" sz="2800" b="1" dirty="0"/>
              <a:t> how </a:t>
            </a:r>
            <a:r>
              <a:rPr lang="fr-FR" sz="2800" b="1" dirty="0" err="1"/>
              <a:t>it</a:t>
            </a:r>
            <a:r>
              <a:rPr lang="fr-FR" sz="2800" b="1" dirty="0"/>
              <a:t> looks </a:t>
            </a:r>
            <a:r>
              <a:rPr lang="fr-FR" sz="2800" b="1" dirty="0" err="1"/>
              <a:t>inside</a:t>
            </a:r>
            <a:r>
              <a:rPr lang="fr-FR" sz="2800" b="1" dirty="0"/>
              <a:t> the ‘</a:t>
            </a:r>
            <a:r>
              <a:rPr lang="fr-FR" sz="2800" b="1" dirty="0" err="1"/>
              <a:t>factory</a:t>
            </a:r>
            <a:r>
              <a:rPr lang="fr-FR" sz="2800" b="1" dirty="0"/>
              <a:t>’: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C40C3-A897-522A-3BFB-77ADC42A46ED}"/>
              </a:ext>
            </a:extLst>
          </p:cNvPr>
          <p:cNvSpPr/>
          <p:nvPr/>
        </p:nvSpPr>
        <p:spPr>
          <a:xfrm>
            <a:off x="5715000" y="964809"/>
            <a:ext cx="6477000" cy="4395861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1D69D6D-88AB-8DBE-0634-8CC615B7DFD0}"/>
              </a:ext>
            </a:extLst>
          </p:cNvPr>
          <p:cNvSpPr txBox="1"/>
          <p:nvPr/>
        </p:nvSpPr>
        <p:spPr>
          <a:xfrm>
            <a:off x="5357648" y="1050339"/>
            <a:ext cx="57866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This </a:t>
            </a:r>
            <a:r>
              <a:rPr lang="fr-FR" b="1" dirty="0" err="1">
                <a:solidFill>
                  <a:srgbClr val="FF0000"/>
                </a:solidFill>
              </a:rPr>
              <a:t>is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we</a:t>
            </a:r>
            <a:r>
              <a:rPr lang="fr-FR" b="1" dirty="0">
                <a:solidFill>
                  <a:srgbClr val="FF0000"/>
                </a:solidFill>
              </a:rPr>
              <a:t> have </a:t>
            </a:r>
            <a:r>
              <a:rPr lang="fr-FR" b="1" dirty="0" err="1">
                <a:solidFill>
                  <a:srgbClr val="FF0000"/>
                </a:solidFill>
              </a:rPr>
              <a:t>tested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with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GLOSOLAN</a:t>
            </a:r>
            <a:r>
              <a:rPr lang="fr-FR" b="1" dirty="0">
                <a:solidFill>
                  <a:srgbClr val="FF0000"/>
                </a:solidFill>
              </a:rPr>
              <a:t> PT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8ED4EAB-4B44-F634-C25B-BFCCA6928D6F}"/>
              </a:ext>
            </a:extLst>
          </p:cNvPr>
          <p:cNvSpPr txBox="1"/>
          <p:nvPr/>
        </p:nvSpPr>
        <p:spPr>
          <a:xfrm>
            <a:off x="5835540" y="4949828"/>
            <a:ext cx="48488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discover</a:t>
            </a:r>
            <a:r>
              <a:rPr lang="fr-FR" b="1" dirty="0">
                <a:solidFill>
                  <a:srgbClr val="FF0000"/>
                </a:solidFill>
              </a:rPr>
              <a:t> &amp; </a:t>
            </a:r>
            <a:r>
              <a:rPr lang="fr-FR" b="1" dirty="0" err="1">
                <a:solidFill>
                  <a:srgbClr val="FF0000"/>
                </a:solidFill>
              </a:rPr>
              <a:t>what</a:t>
            </a:r>
            <a:r>
              <a:rPr lang="fr-FR" b="1" dirty="0">
                <a:solidFill>
                  <a:srgbClr val="FF0000"/>
                </a:solidFill>
              </a:rPr>
              <a:t> can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proposed</a:t>
            </a:r>
            <a:r>
              <a:rPr lang="fr-FR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1429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2519</Words>
  <Application>Microsoft Macintosh PowerPoint</Application>
  <PresentationFormat>Grand écran</PresentationFormat>
  <Paragraphs>525</Paragraphs>
  <Slides>116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116</vt:i4>
      </vt:variant>
    </vt:vector>
  </HeadingPairs>
  <TitlesOfParts>
    <vt:vector size="123" baseType="lpstr">
      <vt:lpstr>Andale Mono</vt:lpstr>
      <vt:lpstr>Arial</vt:lpstr>
      <vt:lpstr>Calibri</vt:lpstr>
      <vt:lpstr>Calibri Light</vt:lpstr>
      <vt:lpstr>Helvetica</vt:lpstr>
      <vt:lpstr>Symbol</vt:lpstr>
      <vt:lpstr>Office Theme</vt:lpstr>
      <vt:lpstr>GLOSOLAN PT 2022: global outcomes and perspectives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Thank you also to  Lucrezia, Nok, Michael, Filippo, and many others who all joined  the work that I presented.  Without their dedication GLOSOLAN would not have such an unique  vision of GLOBAL soil labs! </vt:lpstr>
    </vt:vector>
  </TitlesOfParts>
  <Company>FAO of the 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Benedetti, Filippo (NSLD)</dc:creator>
  <cp:lastModifiedBy>Microsoft Office User</cp:lastModifiedBy>
  <cp:revision>33</cp:revision>
  <dcterms:created xsi:type="dcterms:W3CDTF">2022-09-20T08:45:00Z</dcterms:created>
  <dcterms:modified xsi:type="dcterms:W3CDTF">2022-11-22T12:02:08Z</dcterms:modified>
</cp:coreProperties>
</file>